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1"/>
    <p:sldMasterId id="2147483830" r:id="rId2"/>
    <p:sldMasterId id="2147483847" r:id="rId3"/>
  </p:sldMasterIdLst>
  <p:notesMasterIdLst>
    <p:notesMasterId r:id="rId22"/>
  </p:notesMasterIdLst>
  <p:sldIdLst>
    <p:sldId id="256" r:id="rId4"/>
    <p:sldId id="262" r:id="rId5"/>
    <p:sldId id="264" r:id="rId6"/>
    <p:sldId id="265" r:id="rId7"/>
    <p:sldId id="263" r:id="rId8"/>
    <p:sldId id="267" r:id="rId9"/>
    <p:sldId id="266" r:id="rId10"/>
    <p:sldId id="268" r:id="rId11"/>
    <p:sldId id="271" r:id="rId12"/>
    <p:sldId id="272" r:id="rId13"/>
    <p:sldId id="258" r:id="rId14"/>
    <p:sldId id="275" r:id="rId15"/>
    <p:sldId id="274" r:id="rId16"/>
    <p:sldId id="273" r:id="rId17"/>
    <p:sldId id="277" r:id="rId18"/>
    <p:sldId id="257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B09BB-B1CD-40E5-8913-BE477E712CB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D72500B-AEB6-45B8-98DE-789EFF225FB9}">
      <dgm:prSet phldrT="[Tekst]" custT="1"/>
      <dgm:spPr/>
      <dgm:t>
        <a:bodyPr/>
        <a:lstStyle/>
        <a:p>
          <a:r>
            <a:rPr lang="pl-PL" sz="1800" dirty="0" smtClean="0">
              <a:latin typeface="Calibri" panose="020F0502020204030204" pitchFamily="34" charset="0"/>
              <a:cs typeface="Calibri" panose="020F0502020204030204" pitchFamily="34" charset="0"/>
            </a:rPr>
            <a:t>Typy działań</a:t>
          </a:r>
          <a:endParaRPr lang="pl-PL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8C2B65-0D87-4FC2-81E0-56C45B4AB02F}" type="parTrans" cxnId="{D82CEFD1-4F5A-4894-B1E4-A0639EC50CE9}">
      <dgm:prSet/>
      <dgm:spPr/>
      <dgm:t>
        <a:bodyPr/>
        <a:lstStyle/>
        <a:p>
          <a:endParaRPr lang="pl-PL"/>
        </a:p>
      </dgm:t>
    </dgm:pt>
    <dgm:pt modelId="{544A630D-2192-4070-B154-4E352DC1C89E}" type="sibTrans" cxnId="{D82CEFD1-4F5A-4894-B1E4-A0639EC50CE9}">
      <dgm:prSet/>
      <dgm:spPr/>
      <dgm:t>
        <a:bodyPr/>
        <a:lstStyle/>
        <a:p>
          <a:endParaRPr lang="pl-PL"/>
        </a:p>
      </dgm:t>
    </dgm:pt>
    <dgm:pt modelId="{453B416E-1536-4CDC-B6CE-7898B25AE531}" type="pres">
      <dgm:prSet presAssocID="{217B09BB-B1CD-40E5-8913-BE477E712CB6}" presName="Name0" presStyleCnt="0">
        <dgm:presLayoutVars>
          <dgm:dir/>
          <dgm:animLvl val="lvl"/>
          <dgm:resizeHandles val="exact"/>
        </dgm:presLayoutVars>
      </dgm:prSet>
      <dgm:spPr/>
    </dgm:pt>
    <dgm:pt modelId="{4D94EEB8-9711-4087-9B9A-0B4BB9B445A5}" type="pres">
      <dgm:prSet presAssocID="{217B09BB-B1CD-40E5-8913-BE477E712CB6}" presName="dummy" presStyleCnt="0"/>
      <dgm:spPr/>
    </dgm:pt>
    <dgm:pt modelId="{5BC9A200-2129-4E8C-B45D-025EB20A49A7}" type="pres">
      <dgm:prSet presAssocID="{217B09BB-B1CD-40E5-8913-BE477E712CB6}" presName="linH" presStyleCnt="0"/>
      <dgm:spPr/>
    </dgm:pt>
    <dgm:pt modelId="{CACB3616-51DA-4CC4-8C5A-E18CF24CEDC6}" type="pres">
      <dgm:prSet presAssocID="{217B09BB-B1CD-40E5-8913-BE477E712CB6}" presName="padding1" presStyleCnt="0"/>
      <dgm:spPr/>
    </dgm:pt>
    <dgm:pt modelId="{AEA65451-A3AF-4D21-AA27-B3D3F2CF585F}" type="pres">
      <dgm:prSet presAssocID="{FD72500B-AEB6-45B8-98DE-789EFF225FB9}" presName="linV" presStyleCnt="0"/>
      <dgm:spPr/>
    </dgm:pt>
    <dgm:pt modelId="{C2A382AF-7538-4AF7-88B8-C3011C9ACBA6}" type="pres">
      <dgm:prSet presAssocID="{FD72500B-AEB6-45B8-98DE-789EFF225FB9}" presName="spVertical1" presStyleCnt="0"/>
      <dgm:spPr/>
    </dgm:pt>
    <dgm:pt modelId="{F52384AF-3D9D-4574-97E7-8CB7351BF922}" type="pres">
      <dgm:prSet presAssocID="{FD72500B-AEB6-45B8-98DE-789EFF225FB9}" presName="parTx" presStyleLbl="revTx" presStyleIdx="0" presStyleCnt="1" custScaleX="99800" custLinFactNeighborX="-10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7779B2-D4C2-4ECE-B050-038FF3CC399B}" type="pres">
      <dgm:prSet presAssocID="{FD72500B-AEB6-45B8-98DE-789EFF225FB9}" presName="spVertical2" presStyleCnt="0"/>
      <dgm:spPr/>
    </dgm:pt>
    <dgm:pt modelId="{DDE6B267-FE30-45C4-9B11-751FE4538757}" type="pres">
      <dgm:prSet presAssocID="{FD72500B-AEB6-45B8-98DE-789EFF225FB9}" presName="spVertical3" presStyleCnt="0"/>
      <dgm:spPr/>
    </dgm:pt>
    <dgm:pt modelId="{3C673401-CEC3-48B1-A35A-304DE08DAC22}" type="pres">
      <dgm:prSet presAssocID="{217B09BB-B1CD-40E5-8913-BE477E712CB6}" presName="padding2" presStyleCnt="0"/>
      <dgm:spPr/>
    </dgm:pt>
    <dgm:pt modelId="{AF91D709-3807-4FE8-B31C-B1B7679455D4}" type="pres">
      <dgm:prSet presAssocID="{217B09BB-B1CD-40E5-8913-BE477E712CB6}" presName="negArrow" presStyleCnt="0"/>
      <dgm:spPr/>
    </dgm:pt>
    <dgm:pt modelId="{8F8266FB-4FE4-4F93-A956-17398EF3CF46}" type="pres">
      <dgm:prSet presAssocID="{217B09BB-B1CD-40E5-8913-BE477E712CB6}" presName="backgroundArrow" presStyleLbl="node1" presStyleIdx="0" presStyleCnt="1" custLinFactNeighborX="907" custLinFactNeighborY="-2084"/>
      <dgm:spPr/>
    </dgm:pt>
  </dgm:ptLst>
  <dgm:cxnLst>
    <dgm:cxn modelId="{9EFF31FE-E3F4-4DEF-A611-860CCC159C46}" type="presOf" srcId="{217B09BB-B1CD-40E5-8913-BE477E712CB6}" destId="{453B416E-1536-4CDC-B6CE-7898B25AE531}" srcOrd="0" destOrd="0" presId="urn:microsoft.com/office/officeart/2005/8/layout/hProcess3"/>
    <dgm:cxn modelId="{E15DA103-602E-4037-B01C-78F255C8FD4A}" type="presOf" srcId="{FD72500B-AEB6-45B8-98DE-789EFF225FB9}" destId="{F52384AF-3D9D-4574-97E7-8CB7351BF922}" srcOrd="0" destOrd="0" presId="urn:microsoft.com/office/officeart/2005/8/layout/hProcess3"/>
    <dgm:cxn modelId="{D82CEFD1-4F5A-4894-B1E4-A0639EC50CE9}" srcId="{217B09BB-B1CD-40E5-8913-BE477E712CB6}" destId="{FD72500B-AEB6-45B8-98DE-789EFF225FB9}" srcOrd="0" destOrd="0" parTransId="{9D8C2B65-0D87-4FC2-81E0-56C45B4AB02F}" sibTransId="{544A630D-2192-4070-B154-4E352DC1C89E}"/>
    <dgm:cxn modelId="{71CC996B-EFDD-44D8-9DE6-8136AB4B6FEC}" type="presParOf" srcId="{453B416E-1536-4CDC-B6CE-7898B25AE531}" destId="{4D94EEB8-9711-4087-9B9A-0B4BB9B445A5}" srcOrd="0" destOrd="0" presId="urn:microsoft.com/office/officeart/2005/8/layout/hProcess3"/>
    <dgm:cxn modelId="{8BE08265-EAEC-4BCF-ACF5-FA8446D2958C}" type="presParOf" srcId="{453B416E-1536-4CDC-B6CE-7898B25AE531}" destId="{5BC9A200-2129-4E8C-B45D-025EB20A49A7}" srcOrd="1" destOrd="0" presId="urn:microsoft.com/office/officeart/2005/8/layout/hProcess3"/>
    <dgm:cxn modelId="{0C3FCAB5-CE3C-45E8-ADDD-91DF6141F952}" type="presParOf" srcId="{5BC9A200-2129-4E8C-B45D-025EB20A49A7}" destId="{CACB3616-51DA-4CC4-8C5A-E18CF24CEDC6}" srcOrd="0" destOrd="0" presId="urn:microsoft.com/office/officeart/2005/8/layout/hProcess3"/>
    <dgm:cxn modelId="{C71D4459-98B6-4204-B13E-67717EAC1380}" type="presParOf" srcId="{5BC9A200-2129-4E8C-B45D-025EB20A49A7}" destId="{AEA65451-A3AF-4D21-AA27-B3D3F2CF585F}" srcOrd="1" destOrd="0" presId="urn:microsoft.com/office/officeart/2005/8/layout/hProcess3"/>
    <dgm:cxn modelId="{C0AD6A56-A11E-4DCF-9E1F-4DD155EE7736}" type="presParOf" srcId="{AEA65451-A3AF-4D21-AA27-B3D3F2CF585F}" destId="{C2A382AF-7538-4AF7-88B8-C3011C9ACBA6}" srcOrd="0" destOrd="0" presId="urn:microsoft.com/office/officeart/2005/8/layout/hProcess3"/>
    <dgm:cxn modelId="{CF502AF0-ED64-404D-8B87-0D29F56C138F}" type="presParOf" srcId="{AEA65451-A3AF-4D21-AA27-B3D3F2CF585F}" destId="{F52384AF-3D9D-4574-97E7-8CB7351BF922}" srcOrd="1" destOrd="0" presId="urn:microsoft.com/office/officeart/2005/8/layout/hProcess3"/>
    <dgm:cxn modelId="{00B43A68-5FA3-474A-A20D-1B546B4E63CF}" type="presParOf" srcId="{AEA65451-A3AF-4D21-AA27-B3D3F2CF585F}" destId="{107779B2-D4C2-4ECE-B050-038FF3CC399B}" srcOrd="2" destOrd="0" presId="urn:microsoft.com/office/officeart/2005/8/layout/hProcess3"/>
    <dgm:cxn modelId="{2A793573-2EA1-4D0A-BED0-A80C67068516}" type="presParOf" srcId="{AEA65451-A3AF-4D21-AA27-B3D3F2CF585F}" destId="{DDE6B267-FE30-45C4-9B11-751FE4538757}" srcOrd="3" destOrd="0" presId="urn:microsoft.com/office/officeart/2005/8/layout/hProcess3"/>
    <dgm:cxn modelId="{A23AB079-67B0-40E0-B5F8-FF7EEA1C9283}" type="presParOf" srcId="{5BC9A200-2129-4E8C-B45D-025EB20A49A7}" destId="{3C673401-CEC3-48B1-A35A-304DE08DAC22}" srcOrd="2" destOrd="0" presId="urn:microsoft.com/office/officeart/2005/8/layout/hProcess3"/>
    <dgm:cxn modelId="{32D1B35D-80F5-4E59-8BF5-F745F10BB172}" type="presParOf" srcId="{5BC9A200-2129-4E8C-B45D-025EB20A49A7}" destId="{AF91D709-3807-4FE8-B31C-B1B7679455D4}" srcOrd="3" destOrd="0" presId="urn:microsoft.com/office/officeart/2005/8/layout/hProcess3"/>
    <dgm:cxn modelId="{0D2DACC0-91BD-4139-91C4-B2D346A2B41C}" type="presParOf" srcId="{5BC9A200-2129-4E8C-B45D-025EB20A49A7}" destId="{8F8266FB-4FE4-4F93-A956-17398EF3CF4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266FB-4FE4-4F93-A956-17398EF3CF46}">
      <dsp:nvSpPr>
        <dsp:cNvPr id="0" name=""/>
        <dsp:cNvSpPr/>
      </dsp:nvSpPr>
      <dsp:spPr>
        <a:xfrm>
          <a:off x="0" y="0"/>
          <a:ext cx="1625921" cy="122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384AF-3D9D-4574-97E7-8CB7351BF922}">
      <dsp:nvSpPr>
        <dsp:cNvPr id="0" name=""/>
        <dsp:cNvSpPr/>
      </dsp:nvSpPr>
      <dsp:spPr>
        <a:xfrm>
          <a:off x="0" y="331504"/>
          <a:ext cx="1329511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Typy działań</a:t>
          </a:r>
          <a:endParaRPr lang="pl-PL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1504"/>
        <a:ext cx="1329511" cy="61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7C0B3-171B-483C-ADBB-2262F70938FD}" type="datetimeFigureOut">
              <a:rPr lang="pl-PL" smtClean="0"/>
              <a:t>2015-10-18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8A513-FDE5-4E70-A2EB-C8FDF78154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06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0475" y="1204913"/>
            <a:ext cx="4337050" cy="3252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Kierunki kształcenia ZSP3, które stanowiły fundament powstania koncepcji zakresu projektu RCEZiNT</a:t>
            </a:r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2213-127F-4340-B323-1D80DE099F0D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88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716684" cy="3600450"/>
          </a:xfrm>
        </p:spPr>
        <p:txBody>
          <a:bodyPr/>
          <a:lstStyle/>
          <a:p>
            <a:r>
              <a:rPr lang="pl-PL" dirty="0" smtClean="0"/>
              <a:t>1) Poszerzanie kompetencji zawodowych i językowych uczniów. Zdobyta w procesie dydaktycznym wiedza będzie lepiej wykorzystywana, jeśli zostanie wzmocniona nabyciem umiejętności i kompetencji zawodowych w rzeczywistych warunkach pracy. Realizacja praktyk w przedsiębiorstwach w krajach UE pozwoli poszerzać posiadane kompetencje o wymiar międzynarodowy. Sądzimy, że będzie to doskonała forma rozwoju ucznia w zakresie wykonywania czynności związanych z danym zawodem, dodatkowo z użyciem języka obcego, który jest niezbędny na europejskim rynku pracy. Nabycie umiejętności planowania i wykonywania czynności zawodowych w przedsiębiorstwach europejskich spowoduje również zmiany osobiste uczniów w procesie uczenia się na kolejnych etapach edukacji.</a:t>
            </a:r>
          </a:p>
          <a:p>
            <a:endParaRPr lang="pl-PL" dirty="0" smtClean="0"/>
          </a:p>
          <a:p>
            <a:r>
              <a:rPr lang="pl-PL" dirty="0" smtClean="0"/>
              <a:t>2) Kreowanie europejskiego wymiaru instytucji. Istotnym elementem pracy szkoły powinna być pogłębiona otwartość na różnorodność. W kontekście planowanego rozwoju ukierunkowanego na współpracę międzynarodową, konieczne są osobiste kontakty uczniów i pracowników szkoły z wielokulturowym lub wielonarodowym środowiskiem. Przyczynią się one do zdobywania nowych doświadczeń oraz do oddziaływań interpersonalnych, w których znaczącą rolę odgrywać będą relacje ponadnarodowe.</a:t>
            </a:r>
          </a:p>
          <a:p>
            <a:r>
              <a:rPr lang="pl-PL" dirty="0" smtClean="0"/>
              <a:t>Składnikiem globalnego już i jednocześnie dynamicznego rynku pracy jest znajomość języków obcych. Pożądany poziom kompetencji językowych powinien umożliwiać efektywną komunikację również w ramach wykonywanego zawodu. Dlatego, naturalnym wydaje się być zapewnienie rozwoju uczniom i kadrze w zakresie podnoszenia poziomu kompetencji językowych.</a:t>
            </a:r>
          </a:p>
          <a:p>
            <a:endParaRPr lang="pl-PL" dirty="0" smtClean="0"/>
          </a:p>
          <a:p>
            <a:r>
              <a:rPr lang="pl-PL" dirty="0" smtClean="0"/>
              <a:t>3) Dydaktyka. Rozpoznanie lokalnego i regionalnego rynku pracy oraz możliwych kierunków jego rozwoju w najbliższym czasie daje możliwość, aby szkoła i jej nauczyciele lepiej kształtowali proces edukacyjny i stosowali adekwatne do oczekiwań przyszłych pracodawców metody nauczania. Absolwenci szkoły są wtedy lepiej przygotowani do nowych warunków pracy, często opartych na nowoczesnych metodach i stają się konkurencyjni na europejskim rynku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A513-FDE5-4E70-A2EB-C8FDF78154E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75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0475" y="1204913"/>
            <a:ext cx="4337050" cy="3252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AE7F1A-4A07-40D2-97D4-1EF8EA3E895D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8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716684" cy="3600450"/>
          </a:xfrm>
        </p:spPr>
        <p:txBody>
          <a:bodyPr/>
          <a:lstStyle/>
          <a:p>
            <a:r>
              <a:rPr lang="pl-PL" dirty="0" smtClean="0"/>
              <a:t>1) Poszerzanie kompetencji zawodowych i językowych uczniów. Zdobyta w procesie dydaktycznym wiedza będzie lepiej wykorzystywana, jeśli zostanie wzmocniona nabyciem umiejętności i kompetencji zawodowych w rzeczywistych warunkach pracy. Realizacja praktyk w przedsiębiorstwach w krajach UE pozwoli poszerzać posiadane kompetencje o wymiar międzynarodowy. Sądzimy, że będzie to doskonała forma rozwoju ucznia w zakresie wykonywania czynności związanych z danym zawodem, dodatkowo z użyciem języka obcego, który jest niezbędny na europejskim rynku pracy. Nabycie umiejętności planowania i wykonywania czynności zawodowych w przedsiębiorstwach europejskich spowoduje również zmiany osobiste uczniów w procesie uczenia się na kolejnych etapach edukacji.</a:t>
            </a:r>
          </a:p>
          <a:p>
            <a:endParaRPr lang="pl-PL" dirty="0" smtClean="0"/>
          </a:p>
          <a:p>
            <a:r>
              <a:rPr lang="pl-PL" dirty="0" smtClean="0"/>
              <a:t>2) Kreowanie europejskiego wymiaru instytucji. Istotnym elementem pracy szkoły powinna być pogłębiona otwartość na różnorodność. W kontekście planowanego rozwoju ukierunkowanego na współpracę międzynarodową, konieczne są osobiste kontakty uczniów i pracowników szkoły z wielokulturowym lub wielonarodowym środowiskiem. Przyczynią się one do zdobywania nowych doświadczeń oraz do oddziaływań interpersonalnych, w których znaczącą rolę odgrywać będą relacje ponadnarodowe.</a:t>
            </a:r>
          </a:p>
          <a:p>
            <a:r>
              <a:rPr lang="pl-PL" dirty="0" smtClean="0"/>
              <a:t>Składnikiem globalnego już i jednocześnie dynamicznego rynku pracy jest znajomość języków obcych. Pożądany poziom kompetencji językowych powinien umożliwiać efektywną komunikację również w ramach wykonywanego zawodu. Dlatego, naturalnym wydaje się być zapewnienie rozwoju uczniom i kadrze w zakresie podnoszenia poziomu kompetencji językowych.</a:t>
            </a:r>
          </a:p>
          <a:p>
            <a:endParaRPr lang="pl-PL" dirty="0" smtClean="0"/>
          </a:p>
          <a:p>
            <a:r>
              <a:rPr lang="pl-PL" dirty="0" smtClean="0"/>
              <a:t>3) Dydaktyka. Rozpoznanie lokalnego i regionalnego rynku pracy oraz możliwych kierunków jego rozwoju w najbliższym czasie daje możliwość, aby szkoła i jej nauczyciele lepiej kształtowali proces edukacyjny i stosowali adekwatne do oczekiwań przyszłych pracodawców metody nauczania. Absolwenci szkoły są wtedy lepiej przygotowani do nowych warunków pracy, często opartych na nowoczesnych metodach i stają się konkurencyjni na europejskim rynku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A513-FDE5-4E70-A2EB-C8FDF78154E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72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716684" cy="3600450"/>
          </a:xfrm>
        </p:spPr>
        <p:txBody>
          <a:bodyPr/>
          <a:lstStyle/>
          <a:p>
            <a:r>
              <a:rPr lang="pl-PL" dirty="0" smtClean="0"/>
              <a:t>1) Poszerzanie kompetencji zawodowych i językowych uczniów. Zdobyta w procesie dydaktycznym wiedza będzie lepiej wykorzystywana, jeśli zostanie wzmocniona nabyciem umiejętności i kompetencji zawodowych w rzeczywistych warunkach pracy. Realizacja praktyk w przedsiębiorstwach w krajach UE pozwoli poszerzać posiadane kompetencje o wymiar międzynarodowy. Sądzimy, że będzie to doskonała forma rozwoju ucznia w zakresie wykonywania czynności związanych z danym zawodem, dodatkowo z użyciem języka obcego, który jest niezbędny na europejskim rynku pracy. Nabycie umiejętności planowania i wykonywania czynności zawodowych w przedsiębiorstwach europejskich spowoduje również zmiany osobiste uczniów w procesie uczenia się na kolejnych etapach edukacji.</a:t>
            </a:r>
          </a:p>
          <a:p>
            <a:endParaRPr lang="pl-PL" dirty="0" smtClean="0"/>
          </a:p>
          <a:p>
            <a:r>
              <a:rPr lang="pl-PL" dirty="0" smtClean="0"/>
              <a:t>2) Kreowanie europejskiego wymiaru instytucji. Istotnym elementem pracy szkoły powinna być pogłębiona otwartość na różnorodność. W kontekście planowanego rozwoju ukierunkowanego na współpracę międzynarodową, konieczne są osobiste kontakty uczniów i pracowników szkoły z wielokulturowym lub wielonarodowym środowiskiem. Przyczynią się one do zdobywania nowych doświadczeń oraz do oddziaływań interpersonalnych, w których znaczącą rolę odgrywać będą relacje ponadnarodowe.</a:t>
            </a:r>
          </a:p>
          <a:p>
            <a:r>
              <a:rPr lang="pl-PL" dirty="0" smtClean="0"/>
              <a:t>Składnikiem globalnego już i jednocześnie dynamicznego rynku pracy jest znajomość języków obcych. Pożądany poziom kompetencji językowych powinien umożliwiać efektywną komunikację również w ramach wykonywanego zawodu. Dlatego, naturalnym wydaje się być zapewnienie rozwoju uczniom i kadrze w zakresie podnoszenia poziomu kompetencji językowych.</a:t>
            </a:r>
          </a:p>
          <a:p>
            <a:endParaRPr lang="pl-PL" dirty="0" smtClean="0"/>
          </a:p>
          <a:p>
            <a:r>
              <a:rPr lang="pl-PL" dirty="0" smtClean="0"/>
              <a:t>3) Dydaktyka. Rozpoznanie lokalnego i regionalnego rynku pracy oraz możliwych kierunków jego rozwoju w najbliższym czasie daje możliwość, aby szkoła i jej nauczyciele lepiej kształtowali proces edukacyjny i stosowali adekwatne do oczekiwań przyszłych pracodawców metody nauczania. Absolwenci szkoły są wtedy lepiej przygotowani do nowych warunków pracy, często opartych na nowoczesnych metodach i stają się konkurencyjni na europejskim rynku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A513-FDE5-4E70-A2EB-C8FDF78154E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97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716684" cy="3600450"/>
          </a:xfrm>
        </p:spPr>
        <p:txBody>
          <a:bodyPr/>
          <a:lstStyle/>
          <a:p>
            <a:r>
              <a:rPr lang="pl-PL" dirty="0" smtClean="0"/>
              <a:t>1) Poszerzanie kompetencji zawodowych i językowych uczniów. Zdobyta w procesie dydaktycznym wiedza będzie lepiej wykorzystywana, jeśli zostanie wzmocniona nabyciem umiejętności i kompetencji zawodowych w rzeczywistych warunkach pracy. Realizacja praktyk w przedsiębiorstwach w krajach UE pozwoli poszerzać posiadane kompetencje o wymiar międzynarodowy. Sądzimy, że będzie to doskonała forma rozwoju ucznia w zakresie wykonywania czynności związanych z danym zawodem, dodatkowo z użyciem języka obcego, który jest niezbędny na europejskim rynku pracy. Nabycie umiejętności planowania i wykonywania czynności zawodowych w przedsiębiorstwach europejskich spowoduje również zmiany osobiste uczniów w procesie uczenia się na kolejnych etapach edukacji.</a:t>
            </a:r>
          </a:p>
          <a:p>
            <a:endParaRPr lang="pl-PL" dirty="0" smtClean="0"/>
          </a:p>
          <a:p>
            <a:r>
              <a:rPr lang="pl-PL" dirty="0" smtClean="0"/>
              <a:t>2) Kreowanie europejskiego wymiaru instytucji. Istotnym elementem pracy szkoły powinna być pogłębiona otwartość na różnorodność. W kontekście planowanego rozwoju ukierunkowanego na współpracę międzynarodową, konieczne są osobiste kontakty uczniów i pracowników szkoły z wielokulturowym lub wielonarodowym środowiskiem. Przyczynią się one do zdobywania nowych doświadczeń oraz do oddziaływań interpersonalnych, w których znaczącą rolę odgrywać będą relacje ponadnarodowe.</a:t>
            </a:r>
          </a:p>
          <a:p>
            <a:r>
              <a:rPr lang="pl-PL" dirty="0" smtClean="0"/>
              <a:t>Składnikiem globalnego już i jednocześnie dynamicznego rynku pracy jest znajomość języków obcych. Pożądany poziom kompetencji językowych powinien umożliwiać efektywną komunikację również w ramach wykonywanego zawodu. Dlatego, naturalnym wydaje się być zapewnienie rozwoju uczniom i kadrze w zakresie podnoszenia poziomu kompetencji językowych.</a:t>
            </a:r>
          </a:p>
          <a:p>
            <a:endParaRPr lang="pl-PL" dirty="0" smtClean="0"/>
          </a:p>
          <a:p>
            <a:r>
              <a:rPr lang="pl-PL" dirty="0" smtClean="0"/>
              <a:t>3) Dydaktyka. Rozpoznanie lokalnego i regionalnego rynku pracy oraz możliwych kierunków jego rozwoju w najbliższym czasie daje możliwość, aby szkoła i jej nauczyciele lepiej kształtowali proces edukacyjny i stosowali adekwatne do oczekiwań przyszłych pracodawców metody nauczania. Absolwenci szkoły są wtedy lepiej przygotowani do nowych warunków pracy, często opartych na nowoczesnych metodach i stają się konkurencyjni na europejskim rynku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A513-FDE5-4E70-A2EB-C8FDF78154E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716684" cy="3600450"/>
          </a:xfrm>
        </p:spPr>
        <p:txBody>
          <a:bodyPr/>
          <a:lstStyle/>
          <a:p>
            <a:r>
              <a:rPr lang="pl-PL" dirty="0" smtClean="0"/>
              <a:t>1) Poszerzanie kompetencji zawodowych i językowych uczniów. Zdobyta w procesie dydaktycznym wiedza będzie lepiej wykorzystywana, jeśli zostanie wzmocniona nabyciem umiejętności i kompetencji zawodowych w rzeczywistych warunkach pracy. Realizacja praktyk w przedsiębiorstwach w krajach UE pozwoli poszerzać posiadane kompetencje o wymiar międzynarodowy. Sądzimy, że będzie to doskonała forma rozwoju ucznia w zakresie wykonywania czynności związanych z danym zawodem, dodatkowo z użyciem języka obcego, który jest niezbędny na europejskim rynku pracy. Nabycie umiejętności planowania i wykonywania czynności zawodowych w przedsiębiorstwach europejskich spowoduje również zmiany osobiste uczniów w procesie uczenia się na kolejnych etapach edukacji.</a:t>
            </a:r>
          </a:p>
          <a:p>
            <a:endParaRPr lang="pl-PL" dirty="0" smtClean="0"/>
          </a:p>
          <a:p>
            <a:r>
              <a:rPr lang="pl-PL" dirty="0" smtClean="0"/>
              <a:t>2) Kreowanie europejskiego wymiaru instytucji. Istotnym elementem pracy szkoły powinna być pogłębiona otwartość na różnorodność. W kontekście planowanego rozwoju ukierunkowanego na współpracę międzynarodową, konieczne są osobiste kontakty uczniów i pracowników szkoły z wielokulturowym lub wielonarodowym środowiskiem. Przyczynią się one do zdobywania nowych doświadczeń oraz do oddziaływań interpersonalnych, w których znaczącą rolę odgrywać będą relacje ponadnarodowe.</a:t>
            </a:r>
          </a:p>
          <a:p>
            <a:r>
              <a:rPr lang="pl-PL" dirty="0" smtClean="0"/>
              <a:t>Składnikiem globalnego już i jednocześnie dynamicznego rynku pracy jest znajomość języków obcych. Pożądany poziom kompetencji językowych powinien umożliwiać efektywną komunikację również w ramach wykonywanego zawodu. Dlatego, naturalnym wydaje się być zapewnienie rozwoju uczniom i kadrze w zakresie podnoszenia poziomu kompetencji językowych.</a:t>
            </a:r>
          </a:p>
          <a:p>
            <a:endParaRPr lang="pl-PL" dirty="0" smtClean="0"/>
          </a:p>
          <a:p>
            <a:r>
              <a:rPr lang="pl-PL" dirty="0" smtClean="0"/>
              <a:t>3) Dydaktyka. Rozpoznanie lokalnego i regionalnego rynku pracy oraz możliwych kierunków jego rozwoju w najbliższym czasie daje możliwość, aby szkoła i jej nauczyciele lepiej kształtowali proces edukacyjny i stosowali adekwatne do oczekiwań przyszłych pracodawców metody nauczania. Absolwenci szkoły są wtedy lepiej przygotowani do nowych warunków pracy, często opartych na nowoczesnych metodach i stają się konkurencyjni na europejskim rynku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A513-FDE5-4E70-A2EB-C8FDF78154E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46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716684" cy="3600450"/>
          </a:xfrm>
        </p:spPr>
        <p:txBody>
          <a:bodyPr/>
          <a:lstStyle/>
          <a:p>
            <a:r>
              <a:rPr lang="pl-PL" dirty="0" smtClean="0"/>
              <a:t>1) Poszerzanie kompetencji zawodowych i językowych uczniów. Zdobyta w procesie dydaktycznym wiedza będzie lepiej wykorzystywana, jeśli zostanie wzmocniona nabyciem umiejętności i kompetencji zawodowych w rzeczywistych warunkach pracy. Realizacja praktyk w przedsiębiorstwach w krajach UE pozwoli poszerzać posiadane kompetencje o wymiar międzynarodowy. Sądzimy, że będzie to doskonała forma rozwoju ucznia w zakresie wykonywania czynności związanych z danym zawodem, dodatkowo z użyciem języka obcego, który jest niezbędny na europejskim rynku pracy. Nabycie umiejętności planowania i wykonywania czynności zawodowych w przedsiębiorstwach europejskich spowoduje również zmiany osobiste uczniów w procesie uczenia się na kolejnych etapach edukacji.</a:t>
            </a:r>
          </a:p>
          <a:p>
            <a:endParaRPr lang="pl-PL" dirty="0" smtClean="0"/>
          </a:p>
          <a:p>
            <a:r>
              <a:rPr lang="pl-PL" dirty="0" smtClean="0"/>
              <a:t>2) Kreowanie europejskiego wymiaru instytucji. Istotnym elementem pracy szkoły powinna być pogłębiona otwartość na różnorodność. W kontekście planowanego rozwoju ukierunkowanego na współpracę międzynarodową, konieczne są osobiste kontakty uczniów i pracowników szkoły z wielokulturowym lub wielonarodowym środowiskiem. Przyczynią się one do zdobywania nowych doświadczeń oraz do oddziaływań interpersonalnych, w których znaczącą rolę odgrywać będą relacje ponadnarodowe.</a:t>
            </a:r>
          </a:p>
          <a:p>
            <a:r>
              <a:rPr lang="pl-PL" dirty="0" smtClean="0"/>
              <a:t>Składnikiem globalnego już i jednocześnie dynamicznego rynku pracy jest znajomość języków obcych. Pożądany poziom kompetencji językowych powinien umożliwiać efektywną komunikację również w ramach wykonywanego zawodu. Dlatego, naturalnym wydaje się być zapewnienie rozwoju uczniom i kadrze w zakresie podnoszenia poziomu kompetencji językowych.</a:t>
            </a:r>
          </a:p>
          <a:p>
            <a:endParaRPr lang="pl-PL" dirty="0" smtClean="0"/>
          </a:p>
          <a:p>
            <a:r>
              <a:rPr lang="pl-PL" dirty="0" smtClean="0"/>
              <a:t>3) Dydaktyka. Rozpoznanie lokalnego i regionalnego rynku pracy oraz możliwych kierunków jego rozwoju w najbliższym czasie daje możliwość, aby szkoła i jej nauczyciele lepiej kształtowali proces edukacyjny i stosowali adekwatne do oczekiwań przyszłych pracodawców metody nauczania. Absolwenci szkoły są wtedy lepiej przygotowani do nowych warunków pracy, często opartych na nowoczesnych metodach i stają się konkurencyjni na europejskim rynku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A513-FDE5-4E70-A2EB-C8FDF78154E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56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716684" cy="3600450"/>
          </a:xfrm>
        </p:spPr>
        <p:txBody>
          <a:bodyPr/>
          <a:lstStyle/>
          <a:p>
            <a:r>
              <a:rPr lang="pl-PL" dirty="0" smtClean="0"/>
              <a:t>1) Poszerzanie kompetencji zawodowych i językowych uczniów. Zdobyta w procesie dydaktycznym wiedza będzie lepiej wykorzystywana, jeśli zostanie wzmocniona nabyciem umiejętności i kompetencji zawodowych w rzeczywistych warunkach pracy. Realizacja praktyk w przedsiębiorstwach w krajach UE pozwoli poszerzać posiadane kompetencje o wymiar międzynarodowy. Sądzimy, że będzie to doskonała forma rozwoju ucznia w zakresie wykonywania czynności związanych z danym zawodem, dodatkowo z użyciem języka obcego, który jest niezbędny na europejskim rynku pracy. Nabycie umiejętności planowania i wykonywania czynności zawodowych w przedsiębiorstwach europejskich spowoduje również zmiany osobiste uczniów w procesie uczenia się na kolejnych etapach edukacji.</a:t>
            </a:r>
          </a:p>
          <a:p>
            <a:endParaRPr lang="pl-PL" dirty="0" smtClean="0"/>
          </a:p>
          <a:p>
            <a:r>
              <a:rPr lang="pl-PL" dirty="0" smtClean="0"/>
              <a:t>2) Kreowanie europejskiego wymiaru instytucji. Istotnym elementem pracy szkoły powinna być pogłębiona otwartość na różnorodność. W kontekście planowanego rozwoju ukierunkowanego na współpracę międzynarodową, konieczne są osobiste kontakty uczniów i pracowników szkoły z wielokulturowym lub wielonarodowym środowiskiem. Przyczynią się one do zdobywania nowych doświadczeń oraz do oddziaływań interpersonalnych, w których znaczącą rolę odgrywać będą relacje ponadnarodowe.</a:t>
            </a:r>
          </a:p>
          <a:p>
            <a:r>
              <a:rPr lang="pl-PL" dirty="0" smtClean="0"/>
              <a:t>Składnikiem globalnego już i jednocześnie dynamicznego rynku pracy jest znajomość języków obcych. Pożądany poziom kompetencji językowych powinien umożliwiać efektywną komunikację również w ramach wykonywanego zawodu. Dlatego, naturalnym wydaje się być zapewnienie rozwoju uczniom i kadrze w zakresie podnoszenia poziomu kompetencji językowych.</a:t>
            </a:r>
          </a:p>
          <a:p>
            <a:endParaRPr lang="pl-PL" dirty="0" smtClean="0"/>
          </a:p>
          <a:p>
            <a:r>
              <a:rPr lang="pl-PL" dirty="0" smtClean="0"/>
              <a:t>3) Dydaktyka. Rozpoznanie lokalnego i regionalnego rynku pracy oraz możliwych kierunków jego rozwoju w najbliższym czasie daje możliwość, aby szkoła i jej nauczyciele lepiej kształtowali proces edukacyjny i stosowali adekwatne do oczekiwań przyszłych pracodawców metody nauczania. Absolwenci szkoły są wtedy lepiej przygotowani do nowych warunków pracy, często opartych na nowoczesnych metodach i stają się konkurencyjni na europejskim rynku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A513-FDE5-4E70-A2EB-C8FDF78154E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32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0" y="4400550"/>
            <a:ext cx="6716684" cy="3600450"/>
          </a:xfrm>
        </p:spPr>
        <p:txBody>
          <a:bodyPr/>
          <a:lstStyle/>
          <a:p>
            <a:r>
              <a:rPr lang="pl-PL" dirty="0" smtClean="0"/>
              <a:t>1) Poszerzanie kompetencji zawodowych i językowych uczniów. Zdobyta w procesie dydaktycznym wiedza będzie lepiej wykorzystywana, jeśli zostanie wzmocniona nabyciem umiejętności i kompetencji zawodowych w rzeczywistych warunkach pracy. Realizacja praktyk w przedsiębiorstwach w krajach UE pozwoli poszerzać posiadane kompetencje o wymiar międzynarodowy. Sądzimy, że będzie to doskonała forma rozwoju ucznia w zakresie wykonywania czynności związanych z danym zawodem, dodatkowo z użyciem języka obcego, który jest niezbędny na europejskim rynku pracy. Nabycie umiejętności planowania i wykonywania czynności zawodowych w przedsiębiorstwach europejskich spowoduje również zmiany osobiste uczniów w procesie uczenia się na kolejnych etapach edukacji.</a:t>
            </a:r>
          </a:p>
          <a:p>
            <a:endParaRPr lang="pl-PL" dirty="0" smtClean="0"/>
          </a:p>
          <a:p>
            <a:r>
              <a:rPr lang="pl-PL" dirty="0" smtClean="0"/>
              <a:t>2) Kreowanie europejskiego wymiaru instytucji. Istotnym elementem pracy szkoły powinna być pogłębiona otwartość na różnorodność. W kontekście planowanego rozwoju ukierunkowanego na współpracę międzynarodową, konieczne są osobiste kontakty uczniów i pracowników szkoły z wielokulturowym lub wielonarodowym środowiskiem. Przyczynią się one do zdobywania nowych doświadczeń oraz do oddziaływań interpersonalnych, w których znaczącą rolę odgrywać będą relacje ponadnarodowe.</a:t>
            </a:r>
          </a:p>
          <a:p>
            <a:r>
              <a:rPr lang="pl-PL" dirty="0" smtClean="0"/>
              <a:t>Składnikiem globalnego już i jednocześnie dynamicznego rynku pracy jest znajomość języków obcych. Pożądany poziom kompetencji językowych powinien umożliwiać efektywną komunikację również w ramach wykonywanego zawodu. Dlatego, naturalnym wydaje się być zapewnienie rozwoju uczniom i kadrze w zakresie podnoszenia poziomu kompetencji językowych.</a:t>
            </a:r>
          </a:p>
          <a:p>
            <a:endParaRPr lang="pl-PL" dirty="0" smtClean="0"/>
          </a:p>
          <a:p>
            <a:r>
              <a:rPr lang="pl-PL" dirty="0" smtClean="0"/>
              <a:t>3) Dydaktyka. Rozpoznanie lokalnego i regionalnego rynku pracy oraz możliwych kierunków jego rozwoju w najbliższym czasie daje możliwość, aby szkoła i jej nauczyciele lepiej kształtowali proces edukacyjny i stosowali adekwatne do oczekiwań przyszłych pracodawców metody nauczania. Absolwenci szkoły są wtedy lepiej przygotowani do nowych warunków pracy, często opartych na nowoczesnych metodach i stają się konkurencyjni na europejskim rynku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A513-FDE5-4E70-A2EB-C8FDF78154E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61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614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304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6407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86384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434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40350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2462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9991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2995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1602F7A-27BA-4E17-A503-C53E596ACAA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23507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34970-F83F-4878-8B3B-7E392F6E47B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5264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5942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3115DF0-590D-48DD-A646-D8FF514D35A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4452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2E38988-0CC6-4F22-A9C4-5F8CC1CE777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06087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0A5A1E4-D24A-4B5F-B045-FB8F05147DD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6079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6D5B7-7AB6-43B6-9470-00345F6B6C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5666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79297-397A-4228-A3FE-E298E2B706E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587453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5FC66-0742-4395-BCD2-0FAF7F24A9E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13162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F981A02-E704-40F9-92E8-4A4DAAE02E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05385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B46331C-F8AC-4E89-9958-BB0159A2E63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36361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ABE3BE8-5A6C-4E77-BA3D-14A530D2490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05406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463DC1B-D1E5-4AEE-AD63-CA9A45D58D3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05607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7580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A154926-8CE0-4D1B-8C5A-D4CCB19420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81228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A7E844B-8909-4E6E-AE09-7683936C55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92942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27B1-78C1-4F47-BCEC-27A76643B23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00463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0BB1A-1CE1-47A6-BE08-6F3BBB1C6FB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56934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1602F7A-27BA-4E17-A503-C53E596ACAA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98231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34970-F83F-4878-8B3B-7E392F6E47B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385133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3115DF0-590D-48DD-A646-D8FF514D35A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85885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2E38988-0CC6-4F22-A9C4-5F8CC1CE777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684370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0A5A1E4-D24A-4B5F-B045-FB8F05147DD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035401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6D5B7-7AB6-43B6-9470-00345F6B6C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83168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4553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79297-397A-4228-A3FE-E298E2B706E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649485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5FC66-0742-4395-BCD2-0FAF7F24A9E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86637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F981A02-E704-40F9-92E8-4A4DAAE02E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783970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B46331C-F8AC-4E89-9958-BB0159A2E63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620538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ABE3BE8-5A6C-4E77-BA3D-14A530D2490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065480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463DC1B-D1E5-4AEE-AD63-CA9A45D58D3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1694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A154926-8CE0-4D1B-8C5A-D4CCB19420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411267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A7E844B-8909-4E6E-AE09-7683936C55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154515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27B1-78C1-4F47-BCEC-27A76643B23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531620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0BB1A-1CE1-47A6-BE08-6F3BBB1C6FB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2151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584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221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972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515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5584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36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E4B2ED-4E12-4C17-944B-1FBB72F82F1F}" type="slidenum">
              <a:rPr lang="pl-PL" smtClean="0"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7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E4B2ED-4E12-4C17-944B-1FBB72F82F1F}" type="slidenum">
              <a:rPr lang="pl-PL" smtClean="0"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asmusplus.org.pl/wp-content/uploads/2015/02/struktura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247" y="1869959"/>
            <a:ext cx="6037258" cy="2686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2492570" y="1356765"/>
            <a:ext cx="5942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Struktura i możliwości programu ERASMUS+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72774" y="4525672"/>
            <a:ext cx="7250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Kształcenie i szkolenia zawodowe 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72774" y="5524500"/>
            <a:ext cx="2280274" cy="13388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Szkolnictwo wyższe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Edukacja dorosłych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Młodzież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405135" y="4215689"/>
            <a:ext cx="975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Sektory: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372774" y="5057738"/>
            <a:ext cx="4114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Edukacja szkolna 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636324151"/>
              </p:ext>
            </p:extLst>
          </p:nvPr>
        </p:nvGraphicFramePr>
        <p:xfrm>
          <a:off x="383182" y="2434106"/>
          <a:ext cx="1625922" cy="127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Elipsa 29"/>
          <p:cNvSpPr/>
          <p:nvPr/>
        </p:nvSpPr>
        <p:spPr>
          <a:xfrm>
            <a:off x="2240924" y="2472743"/>
            <a:ext cx="2272558" cy="113334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640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63457" y="3864889"/>
            <a:ext cx="87555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alibri" pitchFamily="34" charset="0"/>
                <a:cs typeface="Calibri" pitchFamily="34" charset="0"/>
              </a:rPr>
              <a:t>Każdy z 10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nauczycieli realizuje </a:t>
            </a:r>
            <a:r>
              <a:rPr lang="pl-PL" dirty="0">
                <a:latin typeface="Calibri" pitchFamily="34" charset="0"/>
                <a:cs typeface="Calibri" pitchFamily="34" charset="0"/>
              </a:rPr>
              <a:t>dwie mobilności, które dotyczą: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alibri" pitchFamily="34" charset="0"/>
                <a:cs typeface="Calibri" pitchFamily="34" charset="0"/>
              </a:rPr>
              <a:t>1) podniesienia kompetencji językowych w zakresie języka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angielskiego,</a:t>
            </a:r>
            <a:endParaRPr lang="pl-PL" dirty="0">
              <a:latin typeface="Calibri" pitchFamily="34" charset="0"/>
              <a:cs typeface="Calibri" pitchFamily="34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alibri" pitchFamily="34" charset="0"/>
                <a:cs typeface="Calibri" pitchFamily="34" charset="0"/>
              </a:rPr>
              <a:t>2) pozyskania wiedzy i doświadczenia w zakresie prowadzenia zajęć z użyciem języka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angielskiego.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50125" y="2941559"/>
            <a:ext cx="8768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Projektem </a:t>
            </a:r>
            <a:r>
              <a:rPr lang="pl-PL" dirty="0">
                <a:latin typeface="Calibri" pitchFamily="34" charset="0"/>
                <a:cs typeface="Calibri" pitchFamily="34" charset="0"/>
              </a:rPr>
              <a:t>objęto nauczycieli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kształcenia zawodowego </a:t>
            </a:r>
            <a:r>
              <a:rPr lang="pl-PL" dirty="0">
                <a:latin typeface="Calibri" pitchFamily="34" charset="0"/>
                <a:cs typeface="Calibri" pitchFamily="34" charset="0"/>
              </a:rPr>
              <a:t>oraz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prowadzących </a:t>
            </a:r>
            <a:r>
              <a:rPr lang="pl-PL" dirty="0">
                <a:latin typeface="Calibri" pitchFamily="34" charset="0"/>
                <a:cs typeface="Calibri" pitchFamily="34" charset="0"/>
              </a:rPr>
              <a:t>zajęcia lub podejmujących dodatkowe działania na rzecz rozwijania kompetencji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zawodowych uczniów.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50126" y="2042310"/>
            <a:ext cx="876884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Cel B)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przygotowanie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kadry do prowadzenia i organizacji zajęć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odpowiadających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potrzebom kształcenia na międzynarodowym rynku pracy.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146080" y="1192436"/>
            <a:ext cx="663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„Podniesienie poziomu jakości kształcenia 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zwiększenie mobilności międzynarodowej w ZSP3 w Krośnie”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prachcaffe Languages P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73" y="5781537"/>
            <a:ext cx="3055402" cy="82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77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zsp3.krosno.pl/images/stories/2015_2016/anglia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651" y="-122830"/>
            <a:ext cx="10812576" cy="70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5206200"/>
            <a:ext cx="4623517" cy="17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1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zsp3.krosno.pl/images/stories/2015_2016/anglia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129" y="-577012"/>
            <a:ext cx="5238941" cy="785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5206200"/>
            <a:ext cx="4623517" cy="1787927"/>
          </a:xfrm>
          <a:prstGeom prst="rect">
            <a:avLst/>
          </a:prstGeom>
        </p:spPr>
      </p:pic>
      <p:pic>
        <p:nvPicPr>
          <p:cNvPr id="2054" name="Picture 6" descr="http://www.zsp3.krosno.pl/images/stories/2015_2016/anglia/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76" y="-684851"/>
            <a:ext cx="4452249" cy="7966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4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sp3.krosno.pl/images/stories/2015_2016/anglia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4253"/>
            <a:ext cx="9234151" cy="73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5206200"/>
            <a:ext cx="4623517" cy="17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9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zsp3.krosno.pl/images/stories/2015_2016/anglia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0256" y="0"/>
            <a:ext cx="10202130" cy="699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5206200"/>
            <a:ext cx="4623517" cy="17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0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146080" y="1192436"/>
            <a:ext cx="663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„Podniesienie poziomu jakości kształcenia 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zwiększenie mobilności międzynarodowej w ZSP3 w Krośnie”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prachcaffe Languages P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73" y="5781537"/>
            <a:ext cx="3055402" cy="82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26987" y="4742164"/>
            <a:ext cx="8491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przygotowanie nauczycieli do realizacji kolejnych etapów Europejskiego Planu Rozwoju szkoły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5839" y="2169754"/>
            <a:ext cx="237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u="sng" dirty="0">
                <a:latin typeface="Calibri" panose="020F0502020204030204" pitchFamily="34" charset="0"/>
                <a:cs typeface="Calibri" panose="020F0502020204030204" pitchFamily="34" charset="0"/>
              </a:rPr>
              <a:t>Wpływ na uczestników:</a:t>
            </a:r>
          </a:p>
        </p:txBody>
      </p:sp>
      <p:sp>
        <p:nvSpPr>
          <p:cNvPr id="4" name="Prostokąt 3"/>
          <p:cNvSpPr/>
          <p:nvPr/>
        </p:nvSpPr>
        <p:spPr>
          <a:xfrm>
            <a:off x="426002" y="2566381"/>
            <a:ext cx="8355994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podniesienie kompetencji językowych (język angielski)</a:t>
            </a:r>
          </a:p>
        </p:txBody>
      </p:sp>
      <p:sp>
        <p:nvSpPr>
          <p:cNvPr id="5" name="Prostokąt 4"/>
          <p:cNvSpPr/>
          <p:nvPr/>
        </p:nvSpPr>
        <p:spPr>
          <a:xfrm>
            <a:off x="426002" y="3074891"/>
            <a:ext cx="8355994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rozwijanie umiejętności interpersonalnych oraz kulturowych nauczycieli 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6002" y="3646703"/>
            <a:ext cx="8452989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nabycie umiejętności nauczania przedmiotów zawodowych z elementami języka angielskiego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6001" y="4223449"/>
            <a:ext cx="8452989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możliwość przekazywania zdobytej wiedzy z zakresu języka, kultury i obyczajów uczniom</a:t>
            </a:r>
          </a:p>
        </p:txBody>
      </p:sp>
    </p:spTree>
    <p:extLst>
      <p:ext uri="{BB962C8B-B14F-4D97-AF65-F5344CB8AC3E}">
        <p14:creationId xmlns:p14="http://schemas.microsoft.com/office/powerpoint/2010/main" val="1010739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26" y="0"/>
            <a:ext cx="4877874" cy="6898270"/>
          </a:xfrm>
          <a:prstGeom prst="rect">
            <a:avLst/>
          </a:prstGeom>
        </p:spPr>
      </p:pic>
      <p:pic>
        <p:nvPicPr>
          <p:cNvPr id="9" name="Picture 2" descr="Sprachcaffe Languages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73" y="5781537"/>
            <a:ext cx="3055402" cy="82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336886" y="320834"/>
            <a:ext cx="318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u="sng" dirty="0">
                <a:latin typeface="Calibri" panose="020F0502020204030204" pitchFamily="34" charset="0"/>
                <a:cs typeface="Calibri" panose="020F0502020204030204" pitchFamily="34" charset="0"/>
              </a:rPr>
              <a:t>Dzięki realizacji projektu szkoła: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896749"/>
            <a:ext cx="4266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wykreuje swój europejski wymiar instytucji edukacyjnej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1536411"/>
            <a:ext cx="4266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będzie systematycznie budować pozytywny wizerunek szkoły nowoczesnej, propagującej idee integracji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europejskiej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2523476"/>
            <a:ext cx="4266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zwiększy jakość zajęć edukacyjnych poprzez wprowadzenie elementów języka angielskiego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0" y="3510541"/>
            <a:ext cx="4266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wprowadzi tematykę kulturową do lekcji wychowawczych prowadzonych przez uczestników projektu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0" y="4468629"/>
            <a:ext cx="4266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zdobędzie doświadczenie umożliwiające realizację kolejnych projektów mobilności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ramach realizacji Europejskiego Planu Rozwoju szkoły</a:t>
            </a:r>
          </a:p>
        </p:txBody>
      </p:sp>
    </p:spTree>
    <p:extLst>
      <p:ext uri="{BB962C8B-B14F-4D97-AF65-F5344CB8AC3E}">
        <p14:creationId xmlns:p14="http://schemas.microsoft.com/office/powerpoint/2010/main" val="50817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55883" y="4986387"/>
            <a:ext cx="6284095" cy="62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05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Działania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zapewniające trwałość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rezultatów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projektu.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67792" y="1204977"/>
            <a:ext cx="487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Warunki powodzenia </a:t>
            </a:r>
            <a:r>
              <a:rPr lang="pl-PL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endParaRPr lang="pl-PL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55883" y="1710236"/>
            <a:ext cx="32034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Świadomość celów projektu.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055883" y="2175088"/>
            <a:ext cx="27379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Zarządzanie zespołowe.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055883" y="2662587"/>
            <a:ext cx="24895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Planowanie budżetu.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2055883" y="3151720"/>
            <a:ext cx="43182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Postawa i rola koordynatora w projekcie.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059666" y="3649715"/>
            <a:ext cx="31996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Zaangażowanie uczestników.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055883" y="4171961"/>
            <a:ext cx="29334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Współpraca z partnerami.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055883" y="4683763"/>
            <a:ext cx="22627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Ewaluacja bieżąca. </a:t>
            </a:r>
          </a:p>
        </p:txBody>
      </p:sp>
    </p:spTree>
    <p:extLst>
      <p:ext uri="{BB962C8B-B14F-4D97-AF65-F5344CB8AC3E}">
        <p14:creationId xmlns:p14="http://schemas.microsoft.com/office/powerpoint/2010/main" val="3505055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8639" y="6027320"/>
            <a:ext cx="2138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/>
          <a:srcRect l="7032" t="11999" r="7829" b="22532"/>
          <a:stretch/>
        </p:blipFill>
        <p:spPr>
          <a:xfrm>
            <a:off x="548639" y="2134735"/>
            <a:ext cx="8156663" cy="3526431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5870615" y="1701736"/>
            <a:ext cx="2834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www.erasmusplus.org.pl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17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upa 26"/>
          <p:cNvGrpSpPr>
            <a:grpSpLocks/>
          </p:cNvGrpSpPr>
          <p:nvPr/>
        </p:nvGrpSpPr>
        <p:grpSpPr bwMode="auto">
          <a:xfrm>
            <a:off x="1782367" y="3331369"/>
            <a:ext cx="7136606" cy="2497931"/>
            <a:chOff x="492310" y="3296030"/>
            <a:chExt cx="9515475" cy="3331348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 rotWithShape="1">
            <a:blip r:embed="rId3"/>
            <a:srcRect b="12563"/>
            <a:stretch/>
          </p:blipFill>
          <p:spPr>
            <a:xfrm>
              <a:off x="492310" y="3296030"/>
              <a:ext cx="9515475" cy="3331348"/>
            </a:xfrm>
            <a:prstGeom prst="rect">
              <a:avLst/>
            </a:prstGeom>
            <a:effectLst>
              <a:glow rad="139700">
                <a:srgbClr val="002060">
                  <a:alpha val="40000"/>
                </a:srgbClr>
              </a:glow>
              <a:softEdge rad="31750"/>
            </a:effectLst>
          </p:spPr>
        </p:pic>
        <p:sp>
          <p:nvSpPr>
            <p:cNvPr id="21" name="Rectangle 2"/>
            <p:cNvSpPr txBox="1">
              <a:spLocks noChangeArrowheads="1"/>
            </p:cNvSpPr>
            <p:nvPr/>
          </p:nvSpPr>
          <p:spPr>
            <a:xfrm>
              <a:off x="552635" y="4405951"/>
              <a:ext cx="4187825" cy="1224246"/>
            </a:xfrm>
            <a:prstGeom prst="rect">
              <a:avLst/>
            </a:prstGeom>
          </p:spPr>
          <p:txBody>
            <a:bodyPr anchor="b">
              <a:normAutofit fontScale="97500"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4313" indent="-214313">
                <a:lnSpc>
                  <a:spcPct val="150000"/>
                </a:lnSpc>
                <a:buFontTx/>
                <a:buChar char="-"/>
                <a:defRPr/>
              </a:pPr>
              <a:r>
                <a:rPr lang="pl-PL" sz="1200" dirty="0">
                  <a:solidFill>
                    <a:srgbClr val="353535"/>
                  </a:solidFill>
                </a:rPr>
                <a:t>Technik pojazdów samochodowych</a:t>
              </a:r>
            </a:p>
            <a:p>
              <a:pPr marL="214313" indent="-214313">
                <a:lnSpc>
                  <a:spcPct val="150000"/>
                </a:lnSpc>
                <a:buFontTx/>
                <a:buChar char="-"/>
                <a:defRPr/>
              </a:pPr>
              <a:r>
                <a:rPr lang="pl-PL" sz="1200" dirty="0">
                  <a:solidFill>
                    <a:srgbClr val="353535"/>
                  </a:solidFill>
                </a:rPr>
                <a:t>Mechanik pojazdów samochodowych</a:t>
              </a:r>
            </a:p>
            <a:p>
              <a:pPr marL="214313" indent="-214313">
                <a:lnSpc>
                  <a:spcPct val="150000"/>
                </a:lnSpc>
                <a:buFontTx/>
                <a:buChar char="-"/>
                <a:defRPr/>
              </a:pPr>
              <a:r>
                <a:rPr lang="pl-PL" sz="1200" dirty="0">
                  <a:solidFill>
                    <a:srgbClr val="353535"/>
                  </a:solidFill>
                </a:rPr>
                <a:t>Mechanik motocyklowy</a:t>
              </a:r>
            </a:p>
          </p:txBody>
        </p:sp>
      </p:grpSp>
      <p:grpSp>
        <p:nvGrpSpPr>
          <p:cNvPr id="20" name="Grupa 19"/>
          <p:cNvGrpSpPr>
            <a:grpSpLocks/>
          </p:cNvGrpSpPr>
          <p:nvPr/>
        </p:nvGrpSpPr>
        <p:grpSpPr bwMode="auto">
          <a:xfrm>
            <a:off x="1364458" y="2199678"/>
            <a:ext cx="7208044" cy="2214563"/>
            <a:chOff x="407368" y="3717032"/>
            <a:chExt cx="9610725" cy="2952328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4"/>
            <a:srcRect b="4335"/>
            <a:stretch/>
          </p:blipFill>
          <p:spPr>
            <a:xfrm>
              <a:off x="407368" y="3717032"/>
              <a:ext cx="9610725" cy="2952328"/>
            </a:xfrm>
            <a:prstGeom prst="rect">
              <a:avLst/>
            </a:prstGeom>
            <a:effectLst>
              <a:glow rad="139700">
                <a:srgbClr val="002060">
                  <a:alpha val="40000"/>
                </a:srgbClr>
              </a:glow>
              <a:outerShdw blurRad="50800" dist="38100" dir="2700000" algn="tl" rotWithShape="0">
                <a:schemeClr val="tx1">
                  <a:alpha val="40000"/>
                </a:schemeClr>
              </a:outerShdw>
              <a:softEdge rad="31750"/>
            </a:effectLst>
            <a:scene3d>
              <a:camera prst="orthographicFront"/>
              <a:lightRig rig="threePt" dir="t"/>
            </a:scene3d>
            <a:sp3d prstMaterial="matte"/>
          </p:spPr>
        </p:pic>
        <p:sp>
          <p:nvSpPr>
            <p:cNvPr id="24" name="Rectangle 2"/>
            <p:cNvSpPr txBox="1">
              <a:spLocks noChangeArrowheads="1"/>
            </p:cNvSpPr>
            <p:nvPr/>
          </p:nvSpPr>
          <p:spPr>
            <a:xfrm>
              <a:off x="442293" y="4334481"/>
              <a:ext cx="4186238" cy="985697"/>
            </a:xfrm>
            <a:prstGeom prst="rect">
              <a:avLst/>
            </a:prstGeom>
          </p:spPr>
          <p:txBody>
            <a:bodyPr anchor="b">
              <a:normAutofit fontScale="97500"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4313" indent="-214313">
                <a:lnSpc>
                  <a:spcPct val="150000"/>
                </a:lnSpc>
                <a:buFontTx/>
                <a:buChar char="-"/>
                <a:defRPr/>
              </a:pPr>
              <a:r>
                <a:rPr lang="pl-PL" sz="1200" dirty="0">
                  <a:solidFill>
                    <a:srgbClr val="353535"/>
                  </a:solidFill>
                </a:rPr>
                <a:t>Technik mechatronik</a:t>
              </a:r>
            </a:p>
            <a:p>
              <a:pPr marL="214313" indent="-214313">
                <a:lnSpc>
                  <a:spcPct val="150000"/>
                </a:lnSpc>
                <a:buFontTx/>
                <a:buChar char="-"/>
                <a:defRPr/>
              </a:pPr>
              <a:r>
                <a:rPr lang="pl-PL" sz="1200" dirty="0">
                  <a:solidFill>
                    <a:srgbClr val="353535"/>
                  </a:solidFill>
                </a:rPr>
                <a:t>Monter mechatronik</a:t>
              </a:r>
            </a:p>
          </p:txBody>
        </p:sp>
      </p:grpSp>
      <p:grpSp>
        <p:nvGrpSpPr>
          <p:cNvPr id="3" name="Grupa 2"/>
          <p:cNvGrpSpPr>
            <a:grpSpLocks/>
          </p:cNvGrpSpPr>
          <p:nvPr/>
        </p:nvGrpSpPr>
        <p:grpSpPr bwMode="auto">
          <a:xfrm>
            <a:off x="3299196" y="4598813"/>
            <a:ext cx="6529388" cy="2214563"/>
            <a:chOff x="5225058" y="-158626"/>
            <a:chExt cx="8705850" cy="295275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5058" y="-158626"/>
              <a:ext cx="8705850" cy="2952750"/>
            </a:xfrm>
            <a:prstGeom prst="rect">
              <a:avLst/>
            </a:prstGeom>
            <a:effectLst>
              <a:glow rad="139700">
                <a:srgbClr val="002060">
                  <a:alpha val="40000"/>
                </a:srgbClr>
              </a:glow>
              <a:softEdge rad="31750"/>
            </a:effectLst>
          </p:spPr>
        </p:pic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5225058" y="525586"/>
              <a:ext cx="4187825" cy="987425"/>
            </a:xfrm>
            <a:prstGeom prst="rect">
              <a:avLst/>
            </a:prstGeom>
          </p:spPr>
          <p:txBody>
            <a:bodyPr anchor="b">
              <a:normAutofit fontScale="97500"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4313" indent="-214313">
                <a:lnSpc>
                  <a:spcPct val="150000"/>
                </a:lnSpc>
                <a:buFontTx/>
                <a:buChar char="-"/>
                <a:defRPr/>
              </a:pPr>
              <a:r>
                <a:rPr lang="pl-PL" sz="1200" dirty="0">
                  <a:solidFill>
                    <a:srgbClr val="353535"/>
                  </a:solidFill>
                </a:rPr>
                <a:t>Technik mechanik lotniczy</a:t>
              </a:r>
            </a:p>
            <a:p>
              <a:pPr marL="214313" indent="-214313">
                <a:lnSpc>
                  <a:spcPct val="150000"/>
                </a:lnSpc>
                <a:buFontTx/>
                <a:buChar char="-"/>
                <a:defRPr/>
              </a:pPr>
              <a:r>
                <a:rPr lang="pl-PL" sz="1200" dirty="0">
                  <a:solidFill>
                    <a:srgbClr val="353535"/>
                  </a:solidFill>
                </a:rPr>
                <a:t>Technik awionik</a:t>
              </a:r>
            </a:p>
          </p:txBody>
        </p:sp>
      </p:grpSp>
      <p:grpSp>
        <p:nvGrpSpPr>
          <p:cNvPr id="23559" name="Grupa 24"/>
          <p:cNvGrpSpPr>
            <a:grpSpLocks/>
          </p:cNvGrpSpPr>
          <p:nvPr/>
        </p:nvGrpSpPr>
        <p:grpSpPr bwMode="auto">
          <a:xfrm>
            <a:off x="2961580" y="2431430"/>
            <a:ext cx="7155036" cy="2221706"/>
            <a:chOff x="4449664" y="1738867"/>
            <a:chExt cx="9540050" cy="2962275"/>
          </a:xfrm>
        </p:grpSpPr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4238" y="1738867"/>
              <a:ext cx="9515476" cy="2962275"/>
            </a:xfrm>
            <a:prstGeom prst="rect">
              <a:avLst/>
            </a:prstGeom>
            <a:effectLst>
              <a:glow rad="139700">
                <a:srgbClr val="002060">
                  <a:alpha val="40000"/>
                </a:srgbClr>
              </a:glow>
              <a:softEdge rad="31750"/>
            </a:effectLst>
          </p:spPr>
        </p:pic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4449664" y="2329482"/>
              <a:ext cx="4187825" cy="1130765"/>
            </a:xfrm>
            <a:prstGeom prst="rect">
              <a:avLst/>
            </a:prstGeom>
          </p:spPr>
          <p:txBody>
            <a:bodyPr anchor="b">
              <a:normAutofit fontScale="97500"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4313" indent="-214313">
                <a:lnSpc>
                  <a:spcPct val="150000"/>
                </a:lnSpc>
                <a:buFontTx/>
                <a:buChar char="-"/>
                <a:defRPr/>
              </a:pPr>
              <a:r>
                <a:rPr lang="pl-PL" sz="1200" dirty="0">
                  <a:solidFill>
                    <a:srgbClr val="353535"/>
                  </a:solidFill>
                </a:rPr>
                <a:t>Technik </a:t>
              </a:r>
              <a:r>
                <a:rPr lang="pl-PL" sz="1200" dirty="0" smtClean="0">
                  <a:solidFill>
                    <a:srgbClr val="353535"/>
                  </a:solidFill>
                </a:rPr>
                <a:t>mechanik </a:t>
              </a:r>
            </a:p>
            <a:p>
              <a:pPr marL="214313" indent="-214313">
                <a:lnSpc>
                  <a:spcPct val="150000"/>
                </a:lnSpc>
                <a:buFontTx/>
                <a:buChar char="-"/>
                <a:defRPr/>
              </a:pPr>
              <a:endParaRPr lang="pl-PL" sz="1200" dirty="0" smtClean="0">
                <a:solidFill>
                  <a:srgbClr val="353535"/>
                </a:solidFill>
              </a:endParaRPr>
            </a:p>
          </p:txBody>
        </p:sp>
      </p:grpSp>
      <p:sp>
        <p:nvSpPr>
          <p:cNvPr id="4" name="Prostokąt 3"/>
          <p:cNvSpPr/>
          <p:nvPr/>
        </p:nvSpPr>
        <p:spPr>
          <a:xfrm>
            <a:off x="2555776" y="1309886"/>
            <a:ext cx="6016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Potrzeba – pomysł – realizacja 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85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5.55556E-7 0.00047 C -0.00226 0.00209 -0.00521 0.00718 -0.00799 0.00973 C -0.01597 0.01737 -0.01042 0.01181 -0.02049 0.01806 C -0.02604 0.02246 -0.02274 0.01991 -0.03125 0.025 C -0.03247 0.0257 -0.03385 0.02616 -0.03524 0.02709 C -0.03611 0.02778 -0.03715 0.02871 -0.03837 0.02963 C -0.0408 0.03079 -0.04323 0.03264 -0.04601 0.03334 C -0.04826 0.03449 -0.05104 0.03449 -0.05347 0.03588 C -0.05486 0.03635 -0.05608 0.03774 -0.05729 0.03774 C -0.06076 0.03889 -0.08212 0.0419 -0.08455 0.0419 L -0.08976 0.04445 C -0.09236 0.04584 -0.09757 0.04699 -0.10052 0.04838 C -0.10295 0.05024 -0.10538 0.05162 -0.10799 0.05301 C -0.11007 0.05487 -0.11233 0.05602 -0.11424 0.05741 C -0.11563 0.05787 -0.11701 0.05857 -0.11806 0.05949 C -0.11944 0.06042 -0.12083 0.06297 -0.12205 0.06412 C -0.12274 0.06412 -0.12361 0.06551 -0.12448 0.06621 C -0.12587 0.06667 -0.12708 0.06667 -0.12847 0.06806 C -0.13837 0.07686 -0.12604 0.06922 -0.13576 0.075 C -0.13681 0.07616 -0.13767 0.07755 -0.13854 0.07871 C -0.13924 0.0801 -0.14028 0.0801 -0.1408 0.08125 C -0.14184 0.08264 -0.14219 0.08449 -0.14288 0.08565 C -0.14566 0.09028 -0.14618 0.08912 -0.14861 0.09213 C -0.14965 0.09329 -0.15069 0.09537 -0.15174 0.09653 C -0.1533 0.09838 -0.1559 0.09954 -0.15747 0.10093 C -0.15851 0.10139 -0.1592 0.10209 -0.16007 0.10301 C -0.16111 0.10394 -0.16215 0.10602 -0.16319 0.10718 C -0.1658 0.11042 -0.16719 0.10973 -0.17014 0.11112 C -0.17101 0.1125 -0.1717 0.11297 -0.17257 0.11366 C -0.17396 0.11505 -0.17535 0.11551 -0.17639 0.11551 C -0.18004 0.11899 -0.17795 0.11899 -0.17951 0.11899 " pathEditMode="relative" rAng="0" ptsTypes="AAAAAAAAAAAAAAAAAAAAAAAAAAAAAAAA">
                                      <p:cBhvr>
                                        <p:cTn id="13" dur="1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59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6 -0.00024 L -2.77778E-6 0.00046 C -0.00191 -0.0007 -0.00486 -0.0007 -0.00781 -0.00116 C -0.00937 -0.00186 -0.01093 -0.00186 -0.01284 -0.00186 C -0.01371 -0.00186 -0.01441 -0.00186 -0.01545 -0.00186 C -0.01614 -0.00186 -0.01632 -0.00232 -0.01718 -0.00232 C -0.0184 -0.00232 -0.01927 -0.00232 -0.02031 -0.00232 C -0.02135 -0.00278 -0.0217 -0.00278 -0.02309 -0.00278 C -0.02396 -0.00278 -0.02569 -0.00278 -0.02673 -0.00278 C -0.0276 -0.00278 -0.02847 -0.00278 -0.02934 -0.00278 C -0.02986 -0.00348 -0.0309 -0.00348 -0.03159 -0.00348 C -0.03229 -0.00348 -0.03316 -0.00348 -0.03368 -0.00348 C -0.0342 -0.00348 -0.03489 -0.00348 -0.03541 -0.00348 C -0.03593 -0.00348 -0.0368 -0.00348 -0.0375 -0.00394 C -0.04184 -0.0044 -0.03646 -0.00394 -0.04184 -0.00394 C -0.05191 -0.00556 -0.03837 -0.00348 -0.04757 -0.0051 C -0.04809 -0.0051 -0.0493 -0.0051 -0.04982 -0.0051 C -0.05156 -0.00556 -0.05277 -0.00556 -0.05451 -0.00602 C -0.05503 -0.00602 -0.05607 -0.00602 -0.05694 -0.00602 C -0.05955 -0.00672 -0.05937 -0.00672 -0.0618 -0.00718 C -0.06302 -0.00718 -0.06354 -0.00718 -0.06441 -0.00764 C -0.06493 -0.00764 -0.06597 -0.00764 -0.06649 -0.00811 C -0.06788 -0.00811 -0.06909 -0.0088 -0.07083 -0.0088 C -0.07135 -0.00926 -0.07222 -0.00926 -0.07326 -0.00926 L -0.075 -0.00973 C -0.07864 -0.01088 -0.07274 -0.00926 -0.07864 -0.01042 C -0.08489 -0.01204 -0.07847 -0.01088 -0.08316 -0.01135 C -0.08437 -0.01204 -0.08298 -0.01135 -0.08559 -0.01204 C -0.08593 -0.0125 -0.08646 -0.0125 -0.08715 -0.0125 C -0.08784 -0.0125 -0.08958 -0.01297 -0.09097 -0.01297 C -0.0934 -0.01366 -0.09184 -0.01366 -0.09462 -0.01366 C -0.09496 -0.01366 -0.09531 -0.01412 -0.096 -0.01412 C -0.09878 -0.01459 -0.09843 -0.01459 -0.10139 -0.01459 C -0.10191 -0.01505 -0.10225 -0.01505 -0.10295 -0.01505 C -0.10416 -0.01505 -0.10642 -0.01505 -0.10642 -0.01459 " pathEditMode="relative" rAng="0" ptsTypes="AAAAAAAAAAAAAAAAAAAAAAAAAAAAAAAAAAA">
                                      <p:cBhvr>
                                        <p:cTn id="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-71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47465" y="5418287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n w="0"/>
                <a:gradFill>
                  <a:gsLst>
                    <a:gs pos="0">
                      <a:srgbClr val="B927E9">
                        <a:lumMod val="50000"/>
                      </a:srgbClr>
                    </a:gs>
                    <a:gs pos="50000">
                      <a:srgbClr val="B927E9"/>
                    </a:gs>
                    <a:gs pos="100000">
                      <a:srgbClr val="B927E9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Dolina lotnicza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n w="0"/>
                <a:gradFill>
                  <a:gsLst>
                    <a:gs pos="0">
                      <a:srgbClr val="B927E9">
                        <a:lumMod val="50000"/>
                      </a:srgbClr>
                    </a:gs>
                    <a:gs pos="50000">
                      <a:srgbClr val="B927E9"/>
                    </a:gs>
                    <a:gs pos="100000">
                      <a:srgbClr val="B927E9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CEKSO</a:t>
            </a:r>
            <a:endParaRPr lang="pl-PL" b="1" dirty="0">
              <a:ln w="0"/>
              <a:gradFill>
                <a:gsLst>
                  <a:gs pos="0">
                    <a:srgbClr val="B927E9">
                      <a:lumMod val="50000"/>
                    </a:srgbClr>
                  </a:gs>
                  <a:gs pos="50000">
                    <a:srgbClr val="B927E9"/>
                  </a:gs>
                  <a:gs pos="100000">
                    <a:srgbClr val="B927E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483768" y="5130255"/>
            <a:ext cx="1184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err="1" smtClean="0">
                <a:ln w="0"/>
                <a:gradFill>
                  <a:gsLst>
                    <a:gs pos="0">
                      <a:srgbClr val="B927E9">
                        <a:lumMod val="50000"/>
                      </a:srgbClr>
                    </a:gs>
                    <a:gs pos="50000">
                      <a:srgbClr val="B927E9"/>
                    </a:gs>
                    <a:gs pos="100000">
                      <a:srgbClr val="B927E9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RCEZiNT</a:t>
            </a:r>
            <a:endParaRPr lang="pl-PL" b="1" dirty="0" smtClean="0">
              <a:ln w="0"/>
              <a:gradFill>
                <a:gsLst>
                  <a:gs pos="0">
                    <a:srgbClr val="B927E9">
                      <a:lumMod val="50000"/>
                    </a:srgbClr>
                  </a:gs>
                  <a:gs pos="50000">
                    <a:srgbClr val="B927E9"/>
                  </a:gs>
                  <a:gs pos="100000">
                    <a:srgbClr val="B927E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dirty="0">
              <a:ln w="0"/>
              <a:gradFill>
                <a:gsLst>
                  <a:gs pos="0">
                    <a:srgbClr val="B927E9">
                      <a:lumMod val="50000"/>
                    </a:srgbClr>
                  </a:gs>
                  <a:gs pos="50000">
                    <a:srgbClr val="B927E9"/>
                  </a:gs>
                  <a:gs pos="100000">
                    <a:srgbClr val="B927E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04048" y="4427820"/>
            <a:ext cx="8130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n w="0"/>
                <a:gradFill>
                  <a:gsLst>
                    <a:gs pos="0">
                      <a:srgbClr val="B927E9">
                        <a:lumMod val="50000"/>
                      </a:srgbClr>
                    </a:gs>
                    <a:gs pos="50000">
                      <a:srgbClr val="B927E9"/>
                    </a:gs>
                    <a:gs pos="100000">
                      <a:srgbClr val="B927E9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HTEC</a:t>
            </a:r>
            <a:endParaRPr lang="pl-PL" b="1" dirty="0">
              <a:ln w="0"/>
              <a:gradFill>
                <a:gsLst>
                  <a:gs pos="0">
                    <a:srgbClr val="B927E9">
                      <a:lumMod val="50000"/>
                    </a:srgbClr>
                  </a:gs>
                  <a:gs pos="50000">
                    <a:srgbClr val="B927E9"/>
                  </a:gs>
                  <a:gs pos="100000">
                    <a:srgbClr val="B927E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7" y="2290893"/>
            <a:ext cx="1731983" cy="1739081"/>
          </a:xfrm>
          <a:prstGeom prst="rect">
            <a:avLst/>
          </a:prstGeom>
        </p:spPr>
      </p:pic>
      <p:pic>
        <p:nvPicPr>
          <p:cNvPr id="1028" name="Picture 4" descr="Znalezione obrazy dla zapytania kros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73443"/>
            <a:ext cx="1236853" cy="16726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pis.irss.pl/wp-content/uploads/2015/03/UE-EFR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778870"/>
            <a:ext cx="2239926" cy="824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AutoShape 6" descr="Znalezione obrazy dla zapytania htec hass"/>
          <p:cNvSpPr>
            <a:spLocks noChangeAspect="1" noChangeArrowheads="1"/>
          </p:cNvSpPr>
          <p:nvPr/>
        </p:nvSpPr>
        <p:spPr bwMode="auto">
          <a:xfrm>
            <a:off x="-180528" y="-2434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AutoShape 8" descr="Znalezione obrazy dla zapytania htec hass"/>
          <p:cNvSpPr>
            <a:spLocks noChangeAspect="1" noChangeArrowheads="1"/>
          </p:cNvSpPr>
          <p:nvPr/>
        </p:nvSpPr>
        <p:spPr bwMode="auto">
          <a:xfrm>
            <a:off x="-28128" y="-910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36" name="Picture 12" descr="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048" y="1614796"/>
            <a:ext cx="1355219" cy="13552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Kształt litery L 27"/>
          <p:cNvSpPr/>
          <p:nvPr/>
        </p:nvSpPr>
        <p:spPr>
          <a:xfrm rot="5400000">
            <a:off x="7417240" y="2415104"/>
            <a:ext cx="1389692" cy="2312417"/>
          </a:xfrm>
          <a:prstGeom prst="corner">
            <a:avLst>
              <a:gd name="adj1" fmla="val 16120"/>
              <a:gd name="adj2" fmla="val 16110"/>
            </a:avLst>
          </a:prstGeom>
          <a:blipFill rotWithShape="0">
            <a:blip r:embed="rId7">
              <a:duotone>
                <a:prstClr val="black"/>
                <a:srgbClr val="92D050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style>
          <a:lnRef idx="2">
            <a:schemeClr val="accent2">
              <a:hueOff val="889088"/>
              <a:satOff val="-19570"/>
              <a:lumOff val="-14117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889088"/>
              <a:satOff val="-19570"/>
              <a:lumOff val="-1411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upa 31"/>
          <p:cNvGrpSpPr/>
          <p:nvPr/>
        </p:nvGrpSpPr>
        <p:grpSpPr>
          <a:xfrm>
            <a:off x="2277990" y="3471545"/>
            <a:ext cx="2268252" cy="1946742"/>
            <a:chOff x="914549" y="3786515"/>
            <a:chExt cx="2355696" cy="1946742"/>
          </a:xfrm>
        </p:grpSpPr>
        <p:sp>
          <p:nvSpPr>
            <p:cNvPr id="33" name="Kształt litery L 32"/>
            <p:cNvSpPr/>
            <p:nvPr/>
          </p:nvSpPr>
          <p:spPr>
            <a:xfrm rot="5400000">
              <a:off x="1397551" y="3860563"/>
              <a:ext cx="1389692" cy="2355696"/>
            </a:xfrm>
            <a:prstGeom prst="corner">
              <a:avLst>
                <a:gd name="adj1" fmla="val 16120"/>
                <a:gd name="adj2" fmla="val 16110"/>
              </a:avLst>
            </a:prstGeom>
            <a:blipFill rotWithShape="0">
              <a:blip r:embed="rId7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2">
                <a:hueOff val="889088"/>
                <a:satOff val="-19570"/>
                <a:lumOff val="-14117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889088"/>
                <a:satOff val="-19570"/>
                <a:lumOff val="-141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rójkąt równoramienny 33"/>
            <p:cNvSpPr/>
            <p:nvPr/>
          </p:nvSpPr>
          <p:spPr>
            <a:xfrm>
              <a:off x="2833069" y="3786515"/>
              <a:ext cx="393898" cy="393898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2">
                <a:hueOff val="666816"/>
                <a:satOff val="-14677"/>
                <a:lumOff val="-10588"/>
                <a:alphaOff val="0"/>
              </a:schemeClr>
            </a:lnRef>
            <a:fillRef idx="1">
              <a:schemeClr val="accent2">
                <a:hueOff val="666816"/>
                <a:satOff val="-14677"/>
                <a:lumOff val="-10588"/>
                <a:alphaOff val="0"/>
              </a:schemeClr>
            </a:fillRef>
            <a:effectRef idx="0">
              <a:schemeClr val="accent2">
                <a:hueOff val="666816"/>
                <a:satOff val="-14677"/>
                <a:lumOff val="-10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rostokąt 34"/>
            <p:cNvSpPr/>
            <p:nvPr/>
          </p:nvSpPr>
          <p:spPr>
            <a:xfrm>
              <a:off x="1138901" y="4588484"/>
              <a:ext cx="208262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sz="2400" b="1" dirty="0" smtClean="0">
                  <a:ln w="0"/>
                  <a:solidFill>
                    <a:srgbClr val="26599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wyposażenie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sz="2400" b="1" dirty="0">
                  <a:ln w="0"/>
                  <a:solidFill>
                    <a:srgbClr val="26599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i</a:t>
              </a:r>
              <a:r>
                <a:rPr lang="pl-PL" sz="2400" b="1" dirty="0" smtClean="0">
                  <a:ln w="0"/>
                  <a:solidFill>
                    <a:srgbClr val="26599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 kadra</a:t>
              </a:r>
              <a:endParaRPr lang="pl-PL" sz="2400" b="1" dirty="0">
                <a:ln w="0"/>
                <a:solidFill>
                  <a:srgbClr val="26599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59433" y="4047609"/>
            <a:ext cx="2115469" cy="1946742"/>
            <a:chOff x="914549" y="3786515"/>
            <a:chExt cx="2312418" cy="1946742"/>
          </a:xfrm>
        </p:grpSpPr>
        <p:sp>
          <p:nvSpPr>
            <p:cNvPr id="37" name="Kształt litery L 36"/>
            <p:cNvSpPr/>
            <p:nvPr/>
          </p:nvSpPr>
          <p:spPr>
            <a:xfrm rot="5400000">
              <a:off x="1375912" y="3882202"/>
              <a:ext cx="1389692" cy="2312417"/>
            </a:xfrm>
            <a:prstGeom prst="corner">
              <a:avLst>
                <a:gd name="adj1" fmla="val 16120"/>
                <a:gd name="adj2" fmla="val 16110"/>
              </a:avLst>
            </a:prstGeom>
            <a:blipFill rotWithShape="0"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2">
                <a:hueOff val="889088"/>
                <a:satOff val="-19570"/>
                <a:lumOff val="-14117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889088"/>
                <a:satOff val="-19570"/>
                <a:lumOff val="-141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rójkąt równoramienny 37"/>
            <p:cNvSpPr/>
            <p:nvPr/>
          </p:nvSpPr>
          <p:spPr>
            <a:xfrm>
              <a:off x="2833069" y="3786515"/>
              <a:ext cx="393898" cy="393898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2">
                <a:hueOff val="666816"/>
                <a:satOff val="-14677"/>
                <a:lumOff val="-10588"/>
                <a:alphaOff val="0"/>
              </a:schemeClr>
            </a:lnRef>
            <a:fillRef idx="1">
              <a:schemeClr val="accent2">
                <a:hueOff val="666816"/>
                <a:satOff val="-14677"/>
                <a:lumOff val="-10588"/>
                <a:alphaOff val="0"/>
              </a:schemeClr>
            </a:fillRef>
            <a:effectRef idx="0">
              <a:schemeClr val="accent2">
                <a:hueOff val="666816"/>
                <a:satOff val="-14677"/>
                <a:lumOff val="-10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rostokąt 38"/>
            <p:cNvSpPr/>
            <p:nvPr/>
          </p:nvSpPr>
          <p:spPr>
            <a:xfrm>
              <a:off x="1187624" y="4588484"/>
              <a:ext cx="15199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sz="2400" b="1" dirty="0" smtClean="0">
                  <a:ln w="0"/>
                  <a:solidFill>
                    <a:srgbClr val="26599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przemysł</a:t>
              </a:r>
              <a:endParaRPr lang="pl-PL" sz="2400" b="1" dirty="0">
                <a:ln w="0"/>
                <a:solidFill>
                  <a:srgbClr val="26599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4644008" y="2910229"/>
            <a:ext cx="2192339" cy="1946742"/>
            <a:chOff x="914549" y="3786515"/>
            <a:chExt cx="2312418" cy="1946742"/>
          </a:xfrm>
        </p:grpSpPr>
        <p:sp>
          <p:nvSpPr>
            <p:cNvPr id="41" name="Kształt litery L 40"/>
            <p:cNvSpPr/>
            <p:nvPr/>
          </p:nvSpPr>
          <p:spPr>
            <a:xfrm rot="5400000">
              <a:off x="1375912" y="3882202"/>
              <a:ext cx="1389692" cy="2312417"/>
            </a:xfrm>
            <a:prstGeom prst="corner">
              <a:avLst>
                <a:gd name="adj1" fmla="val 16120"/>
                <a:gd name="adj2" fmla="val 16110"/>
              </a:avLst>
            </a:prstGeom>
            <a:blipFill rotWithShape="0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2">
                <a:hueOff val="889088"/>
                <a:satOff val="-19570"/>
                <a:lumOff val="-14117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889088"/>
                <a:satOff val="-19570"/>
                <a:lumOff val="-141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rójkąt równoramienny 41"/>
            <p:cNvSpPr/>
            <p:nvPr/>
          </p:nvSpPr>
          <p:spPr>
            <a:xfrm>
              <a:off x="2833069" y="3786515"/>
              <a:ext cx="393898" cy="393898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2">
                <a:hueOff val="666816"/>
                <a:satOff val="-14677"/>
                <a:lumOff val="-10588"/>
                <a:alphaOff val="0"/>
              </a:schemeClr>
            </a:lnRef>
            <a:fillRef idx="1">
              <a:schemeClr val="accent2">
                <a:hueOff val="666816"/>
                <a:satOff val="-14677"/>
                <a:lumOff val="-10588"/>
                <a:alphaOff val="0"/>
              </a:schemeClr>
            </a:fillRef>
            <a:effectRef idx="0">
              <a:schemeClr val="accent2">
                <a:hueOff val="666816"/>
                <a:satOff val="-14677"/>
                <a:lumOff val="-10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Prostokąt 42"/>
            <p:cNvSpPr/>
            <p:nvPr/>
          </p:nvSpPr>
          <p:spPr>
            <a:xfrm>
              <a:off x="1187624" y="4588484"/>
              <a:ext cx="156966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sz="2400" b="1" dirty="0" smtClean="0">
                  <a:ln w="0"/>
                  <a:solidFill>
                    <a:srgbClr val="265991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</a:rPr>
                <a:t>szkolenie</a:t>
              </a:r>
              <a:endParaRPr lang="pl-PL" sz="2400" b="1" dirty="0">
                <a:ln w="0"/>
                <a:solidFill>
                  <a:srgbClr val="26599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986240"/>
            <a:ext cx="3324613" cy="1631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Prostokąt 44"/>
          <p:cNvSpPr/>
          <p:nvPr/>
        </p:nvSpPr>
        <p:spPr>
          <a:xfrm>
            <a:off x="491866" y="4143332"/>
            <a:ext cx="13115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Rok 2005</a:t>
            </a:r>
            <a:endParaRPr lang="pl-PL" sz="2000" b="1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2699792" y="3635277"/>
            <a:ext cx="13115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Rok 2012</a:t>
            </a:r>
            <a:endParaRPr lang="pl-PL" sz="2000" b="1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5004048" y="3031763"/>
            <a:ext cx="13115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Rok 2015</a:t>
            </a:r>
            <a:endParaRPr lang="pl-PL" sz="2000" b="1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24272" y="260648"/>
            <a:ext cx="8912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rgbClr val="2659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Potrzeba organizacji, czyli </a:t>
            </a:r>
            <a:r>
              <a:rPr lang="pl-PL" sz="2800" b="1" u="sng" dirty="0" smtClean="0">
                <a:solidFill>
                  <a:srgbClr val="2659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Europejski</a:t>
            </a:r>
            <a:r>
              <a:rPr lang="pl-PL" sz="2800" b="1" dirty="0" smtClean="0">
                <a:solidFill>
                  <a:srgbClr val="2659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 Rozwoju szkoły </a:t>
            </a: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F:\_Projekty UE\_Erasmus+\_Logotypy E+\logotypy_Erasmus+\jpg\EU flag-Erasmus+_vect_POS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213" y="1614796"/>
            <a:ext cx="1960283" cy="559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ostokąt 29"/>
          <p:cNvSpPr/>
          <p:nvPr/>
        </p:nvSpPr>
        <p:spPr>
          <a:xfrm>
            <a:off x="7308304" y="3212976"/>
            <a:ext cx="1537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n w="0"/>
                <a:solidFill>
                  <a:srgbClr val="26599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p</a:t>
            </a:r>
            <a:r>
              <a:rPr lang="pl-PL" sz="2400" b="1" dirty="0" smtClean="0">
                <a:ln w="0"/>
                <a:solidFill>
                  <a:srgbClr val="26599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raktyka </a:t>
            </a:r>
            <a:endParaRPr lang="pl-PL" sz="2400" b="1" dirty="0">
              <a:ln w="0"/>
              <a:solidFill>
                <a:srgbClr val="265991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7508894" y="2426322"/>
            <a:ext cx="13115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Rok 2015</a:t>
            </a:r>
            <a:endParaRPr lang="pl-PL" sz="2000" b="1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7310504" y="3822139"/>
            <a:ext cx="1293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n w="0"/>
                <a:gradFill>
                  <a:gsLst>
                    <a:gs pos="0">
                      <a:srgbClr val="B927E9">
                        <a:lumMod val="50000"/>
                      </a:srgbClr>
                    </a:gs>
                    <a:gs pos="50000">
                      <a:srgbClr val="B927E9"/>
                    </a:gs>
                    <a:gs pos="100000">
                      <a:srgbClr val="B927E9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Erasmus+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b="1" dirty="0">
              <a:ln w="0"/>
              <a:gradFill>
                <a:gsLst>
                  <a:gs pos="0">
                    <a:srgbClr val="B927E9">
                      <a:lumMod val="50000"/>
                    </a:srgbClr>
                  </a:gs>
                  <a:gs pos="50000">
                    <a:srgbClr val="B927E9"/>
                  </a:gs>
                  <a:gs pos="100000">
                    <a:srgbClr val="B927E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29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09104" y="1195984"/>
            <a:ext cx="6871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Cel główny: kształcenie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młodzieży na wysokim poziomie, na potrzeby krajowych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zagranicznych podmiotów gospodarczych oraz uczelni wyższych technicznych.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335839" y="3294064"/>
            <a:ext cx="8544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Cel 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umożliwienie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naszym uczniom i absolwentom zdobywania wiedzy i doświadczenia w ramach współpracy z podmiotami zagranicznymi, w tym odbywanie praktyk i stażów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przedsiębiorstwach w krajach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UE.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35838" y="4417030"/>
            <a:ext cx="8544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Cel B)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przygotowanie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kadry do prowadzenia i organizacji zajęć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odpowiadających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potrzebom kształcenia na międzynarodowym rynku pracy.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335838" y="2569018"/>
            <a:ext cx="6193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2659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Europejski Plan Rozwoju </a:t>
            </a:r>
            <a:r>
              <a:rPr lang="pl-PL" sz="2800" b="1" dirty="0" smtClean="0">
                <a:solidFill>
                  <a:srgbClr val="2659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szkoły zakłada: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07685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sp3.krosno.pl/images/stories/2015_2016/anglia/0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308" b="10494"/>
          <a:stretch/>
        </p:blipFill>
        <p:spPr bwMode="auto">
          <a:xfrm>
            <a:off x="5615189" y="1553232"/>
            <a:ext cx="3175381" cy="2528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451551" y="2054547"/>
            <a:ext cx="41149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Edukacja szkolna 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Akcja 1 Mobilność kadry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03426" y="2929082"/>
            <a:ext cx="663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„Podniesienie poziomu jakości kształcenia 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zwiększenie mobilności międzynarodowej w ZSP3 w Krośnie”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51550" y="3997516"/>
            <a:ext cx="72500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Kształcenie i szkolenia zawodowe 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Akcja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1 Mobilność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edukacyjna (wyjazdy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uczniów i kadry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edukacyjnej)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51551" y="4925542"/>
            <a:ext cx="663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„Budowanie i poszerzanie kompetencji zawodowych i językowych </a:t>
            </a:r>
          </a:p>
          <a:p>
            <a:pPr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uczniów ZSP3 poprzez program praktyk zagranicznych”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5" y="3894777"/>
            <a:ext cx="1977647" cy="197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80" t="22465" r="8321" b="52986"/>
          <a:stretch/>
        </p:blipFill>
        <p:spPr>
          <a:xfrm>
            <a:off x="346612" y="5648722"/>
            <a:ext cx="3944203" cy="111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68490" y="2261261"/>
            <a:ext cx="8512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Cel A)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umożliwienie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naszym uczniom i absolwentom zdobywania wiedzy i doświadczenia w ramach współpracy z podmiotami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zagranicznymi, 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tym odbywanie praktyk i stażów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przedsiębiorstwach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krajach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UE.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5" y="3894777"/>
            <a:ext cx="1977647" cy="197764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2214320" y="1162669"/>
            <a:ext cx="639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„Budowanie i poszerzanie kompetencji zawodowych i językowych </a:t>
            </a:r>
          </a:p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uczniów ZSP3 poprzez program praktyk zagranicznych”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49487" y="3264098"/>
            <a:ext cx="8519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alibri" pitchFamily="34" charset="0"/>
                <a:cs typeface="Calibri" pitchFamily="34" charset="0"/>
              </a:rPr>
              <a:t>W ramach projektu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75 uczniów zrealizuje </a:t>
            </a:r>
            <a:r>
              <a:rPr lang="pl-PL" dirty="0">
                <a:latin typeface="Calibri" pitchFamily="34" charset="0"/>
                <a:cs typeface="Calibri" pitchFamily="34" charset="0"/>
              </a:rPr>
              <a:t>mobilności edukacyjne, których celem jest poszerzenie kompetencji i umiejętności zawodowych oraz językowych, odpowiadających potrzebom międzynarodowego rynku pracy.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349487" y="4301875"/>
            <a:ext cx="6256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alibri" pitchFamily="34" charset="0"/>
                <a:cs typeface="Calibri" pitchFamily="34" charset="0"/>
              </a:rPr>
              <a:t>Wszystkie mobilności planowane w projekcie będą realizowane przez dwa lata szkolne,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tj</a:t>
            </a:r>
            <a:r>
              <a:rPr lang="pl-PL" dirty="0">
                <a:latin typeface="Calibri" pitchFamily="34" charset="0"/>
                <a:cs typeface="Calibri" pitchFamily="34" charset="0"/>
              </a:rPr>
              <a:t>. 2015/2016 i 2016/2017. W ramach mobilności uczniowie będą odbywać miesięczne praktyki zawodowe w firmach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branżowych w </a:t>
            </a:r>
            <a:r>
              <a:rPr lang="pl-PL" dirty="0">
                <a:latin typeface="Calibri" pitchFamily="34" charset="0"/>
                <a:cs typeface="Calibri" pitchFamily="34" charset="0"/>
              </a:rPr>
              <a:t>Austrii. </a:t>
            </a:r>
          </a:p>
        </p:txBody>
      </p:sp>
    </p:spTree>
    <p:extLst>
      <p:ext uri="{BB962C8B-B14F-4D97-AF65-F5344CB8AC3E}">
        <p14:creationId xmlns:p14="http://schemas.microsoft.com/office/powerpoint/2010/main" val="1494270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2214320" y="1162669"/>
            <a:ext cx="639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„Budowanie i poszerzanie kompetencji zawodowych i językowych </a:t>
            </a:r>
          </a:p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uczniów ZSP3 poprzez program praktyk zagranicznych”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5" y="3894777"/>
            <a:ext cx="1977647" cy="1977647"/>
          </a:xfrm>
          <a:prstGeom prst="rect">
            <a:avLst/>
          </a:prstGeom>
        </p:spPr>
      </p:pic>
      <p:sp>
        <p:nvSpPr>
          <p:cNvPr id="18" name="Prostokąt 1"/>
          <p:cNvSpPr txBox="1">
            <a:spLocks noChangeArrowheads="1"/>
          </p:cNvSpPr>
          <p:nvPr/>
        </p:nvSpPr>
        <p:spPr>
          <a:xfrm>
            <a:off x="575048" y="2600512"/>
            <a:ext cx="8568952" cy="2769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zajęcia przygotowujące do wyjazdu (kurs językowy, zajęcia kulturowe),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ubezpieczenie na czas wyjazdu,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przejazd na miejsce i z powrotem,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zakwaterowanie i wyżywienie,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zajęcia dodatkowe, np.: wycieczki,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kieszonkowe na czas pobytu za granicą,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wsparcie opiekuna (dotyczy mobilności uczniów).</a:t>
            </a:r>
            <a:endParaRPr lang="pl-PL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80" t="22465" r="8321" b="52986"/>
          <a:stretch/>
        </p:blipFill>
        <p:spPr>
          <a:xfrm>
            <a:off x="346612" y="5648722"/>
            <a:ext cx="3944203" cy="111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ostokąt 10"/>
          <p:cNvSpPr/>
          <p:nvPr/>
        </p:nvSpPr>
        <p:spPr>
          <a:xfrm>
            <a:off x="575048" y="2106704"/>
            <a:ext cx="448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/>
            <a:r>
              <a:rPr lang="pl-PL" u="sng" dirty="0">
                <a:latin typeface="Calibri" pitchFamily="34" charset="0"/>
                <a:cs typeface="Calibri" pitchFamily="34" charset="0"/>
              </a:rPr>
              <a:t>Uczestnikom zostanie zagwarantowane m.in.:</a:t>
            </a:r>
          </a:p>
        </p:txBody>
      </p:sp>
    </p:spTree>
    <p:extLst>
      <p:ext uri="{BB962C8B-B14F-4D97-AF65-F5344CB8AC3E}">
        <p14:creationId xmlns:p14="http://schemas.microsoft.com/office/powerpoint/2010/main" val="378586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2214320" y="1162669"/>
            <a:ext cx="639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„Budowanie i poszerzanie kompetencji zawodowych i językowych </a:t>
            </a:r>
          </a:p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uczniów ZSP3 poprzez program praktyk zagranicznych”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5" y="3894777"/>
            <a:ext cx="1977647" cy="1977647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35840" y="2065556"/>
            <a:ext cx="842602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Udział w projekcie przyczyni się do: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zdobycia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atrakcyjnej wiedzy, umiejętności i kwalifikacji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zawodowych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poznania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przez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uczniów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zawodowego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języka niemieckiego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poznania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obcej kultury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poznania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metod organizacji pracy w przedsiębiorstwach branżowych w Austrii. 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5839" y="4070171"/>
            <a:ext cx="6269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 wyniku mobilności uczniowie staną się bardziej pewni siebie, zwiększą swoje kompetencje kluczowe i otworzą się na możliwości stwarzane przez europejski rynek pracy.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80" t="22465" r="8321" b="52986"/>
          <a:stretch/>
        </p:blipFill>
        <p:spPr>
          <a:xfrm>
            <a:off x="346612" y="5648722"/>
            <a:ext cx="3944203" cy="111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254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5197963" y="5726945"/>
            <a:ext cx="3779008" cy="978657"/>
            <a:chOff x="334850" y="135897"/>
            <a:chExt cx="4250027" cy="118148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50" y="135897"/>
              <a:ext cx="4141781" cy="1181485"/>
            </a:xfrm>
            <a:prstGeom prst="rect">
              <a:avLst/>
            </a:prstGeom>
          </p:spPr>
        </p:pic>
        <p:sp>
          <p:nvSpPr>
            <p:cNvPr id="10" name="Podtytuł 2"/>
            <p:cNvSpPr txBox="1">
              <a:spLocks/>
            </p:cNvSpPr>
            <p:nvPr/>
          </p:nvSpPr>
          <p:spPr>
            <a:xfrm>
              <a:off x="1751674" y="294722"/>
              <a:ext cx="2833203" cy="44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Zmienia życie. Otwiera umysły.</a:t>
              </a:r>
              <a:endParaRPr lang="pl-P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2214320" y="1162669"/>
            <a:ext cx="639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„Budowanie i poszerzanie kompetencji zawodowych i językowych </a:t>
            </a:r>
          </a:p>
          <a:p>
            <a:pPr algn="ctr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uczniów ZSP3 poprzez program praktyk zagranicznych”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39" y="260360"/>
            <a:ext cx="1584176" cy="1590669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2009104" y="258308"/>
            <a:ext cx="690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SZKÓŁ PONADGIMNAZJALNYCH Nr 3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„Mechanik” im. Stanisława Staszica w Krośnie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5" y="3894777"/>
            <a:ext cx="1977647" cy="197764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5839" y="2440900"/>
            <a:ext cx="827590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kreowanie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wizerunku organizacji szkoleniowej, przystosowanej do wymagań europejskich standardów kształcenia w zawodach i wymagań stawianych przez rynek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pracy 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43020" y="3209297"/>
            <a:ext cx="827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doświadczenie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 realizacji projektów unijnych,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zakresie mobilności europejskiej</a:t>
            </a:r>
          </a:p>
        </p:txBody>
      </p:sp>
      <p:sp>
        <p:nvSpPr>
          <p:cNvPr id="7" name="Prostokąt 6"/>
          <p:cNvSpPr/>
          <p:nvPr/>
        </p:nvSpPr>
        <p:spPr>
          <a:xfrm>
            <a:off x="343019" y="3602985"/>
            <a:ext cx="8268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nawiązanie współpracy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 partnerem zagranicznym i firmami branżowymi </a:t>
            </a:r>
          </a:p>
        </p:txBody>
      </p:sp>
      <p:sp>
        <p:nvSpPr>
          <p:cNvPr id="9" name="Prostokąt 8"/>
          <p:cNvSpPr/>
          <p:nvPr/>
        </p:nvSpPr>
        <p:spPr>
          <a:xfrm>
            <a:off x="335837" y="4001214"/>
            <a:ext cx="6298254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nauczyciele nabędą dodatkowe kompetencje językowe i </a:t>
            </a:r>
            <a:r>
              <a:rPr lang="pl-PL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persolno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społeczne związane z wyjazdami zagranicznymi (opiekunowie)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35837" y="4736234"/>
            <a:ext cx="6298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możliwienie realizacji kolejnych etapów Europejskiego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Planu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Rozwoju szkoły</a:t>
            </a:r>
            <a:endParaRPr lang="pl-PL" sz="1600" dirty="0"/>
          </a:p>
        </p:txBody>
      </p:sp>
      <p:sp>
        <p:nvSpPr>
          <p:cNvPr id="14" name="Prostokąt 13"/>
          <p:cNvSpPr/>
          <p:nvPr/>
        </p:nvSpPr>
        <p:spPr>
          <a:xfrm>
            <a:off x="343019" y="2014641"/>
            <a:ext cx="2722605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Wpływ </a:t>
            </a:r>
            <a:r>
              <a:rPr lang="pl-PL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projektu </a:t>
            </a:r>
            <a:r>
              <a:rPr lang="pl-PL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na instytucję: 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80" t="22465" r="8321" b="52986"/>
          <a:stretch/>
        </p:blipFill>
        <p:spPr>
          <a:xfrm>
            <a:off x="346612" y="5648722"/>
            <a:ext cx="3944203" cy="111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168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1_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721</TotalTime>
  <Words>3201</Words>
  <Application>Microsoft Office PowerPoint</Application>
  <PresentationFormat>Pokaz na ekranie (4:3)</PresentationFormat>
  <Paragraphs>190</Paragraphs>
  <Slides>18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Verdana</vt:lpstr>
      <vt:lpstr>Wingdings 3</vt:lpstr>
      <vt:lpstr>Wycinek</vt:lpstr>
      <vt:lpstr>Smuga</vt:lpstr>
      <vt:lpstr>1_Smuga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GK</dc:creator>
  <cp:lastModifiedBy>GK</cp:lastModifiedBy>
  <cp:revision>81</cp:revision>
  <dcterms:created xsi:type="dcterms:W3CDTF">2015-10-17T09:38:14Z</dcterms:created>
  <dcterms:modified xsi:type="dcterms:W3CDTF">2015-10-18T20:28:29Z</dcterms:modified>
</cp:coreProperties>
</file>